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10" r:id="rId51"/>
    <p:sldId id="311" r:id="rId52"/>
    <p:sldId id="312" r:id="rId53"/>
    <p:sldId id="313" r:id="rId54"/>
    <p:sldId id="314" r:id="rId55"/>
    <p:sldId id="315" r:id="rId56"/>
    <p:sldId id="316" r:id="rId57"/>
    <p:sldId id="318" r:id="rId58"/>
    <p:sldId id="319" r:id="rId59"/>
    <p:sldId id="320" r:id="rId60"/>
    <p:sldId id="321" r:id="rId61"/>
    <p:sldId id="322"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6" autoAdjust="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2CDF5C-1C85-453A-84DC-7E19F322581A}" type="datetimeFigureOut">
              <a:rPr lang="en-US" smtClean="0"/>
              <a:t>9/22/2019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E2812C-A38F-4A87-A71E-CC09AE744B58}" type="slidenum">
              <a:rPr lang="en-US" smtClean="0"/>
              <a:t>‹#›</a:t>
            </a:fld>
            <a:endParaRPr lang="en-US"/>
          </a:p>
        </p:txBody>
      </p:sp>
    </p:spTree>
    <p:extLst>
      <p:ext uri="{BB962C8B-B14F-4D97-AF65-F5344CB8AC3E}">
        <p14:creationId xmlns:p14="http://schemas.microsoft.com/office/powerpoint/2010/main" val="3628578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pbs.org/wgbh/frontline/film/memory-of-the-camps/" TargetMode="External"/><Relationship Id="rId2" Type="http://schemas.openxmlformats.org/officeDocument/2006/relationships/slide" Target="../slides/slide62.xml"/><Relationship Id="rId1" Type="http://schemas.openxmlformats.org/officeDocument/2006/relationships/notesMaster" Target="../notesMasters/notesMaster1.xml"/><Relationship Id="rId4" Type="http://schemas.openxmlformats.org/officeDocument/2006/relationships/hyperlink" Target="https://vimeo.com/89396290" TargetMode="Externa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100" b="1" smtClean="0">
              <a:latin typeface="Arial" charset="0"/>
              <a:cs typeface="Arial" charset="0"/>
            </a:endParaRP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4EF50E3-004A-4E73-A6B3-338BC097A1E6}" type="slidenum">
              <a:rPr lang="en-US" altLang="en-US" smtClean="0">
                <a:latin typeface="Arial" charset="0"/>
              </a:rPr>
              <a:pPr>
                <a:spcBef>
                  <a:spcPct val="0"/>
                </a:spcBef>
              </a:pPr>
              <a:t>1</a:t>
            </a:fld>
            <a:endParaRPr lang="en-US" alt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100" b="1" smtClean="0">
              <a:latin typeface="Arial" charset="0"/>
              <a:cs typeface="Arial" charset="0"/>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176557FF-16AE-4C3F-ACD3-A4A8C55CC287}" type="slidenum">
              <a:rPr lang="en-US" altLang="en-US" smtClean="0">
                <a:latin typeface="Arial" charset="0"/>
              </a:rPr>
              <a:pPr>
                <a:spcBef>
                  <a:spcPct val="0"/>
                </a:spcBef>
              </a:pPr>
              <a:t>2</a:t>
            </a:fld>
            <a:endParaRPr lang="en-US" alt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CB29D6A-C36E-4ED7-A8A7-7B0F663FB880}" type="slidenum">
              <a:rPr lang="en-US" altLang="en-US" smtClean="0">
                <a:latin typeface="Arial" charset="0"/>
              </a:rPr>
              <a:pPr>
                <a:spcBef>
                  <a:spcPct val="0"/>
                </a:spcBef>
              </a:pPr>
              <a:t>3</a:t>
            </a:fld>
            <a:endParaRPr lang="en-US" alt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Arial" charset="0"/>
              <a:cs typeface="Arial" charset="0"/>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24757B80-A84E-4E4D-9157-2E4FD79E4DD0}" type="slidenum">
              <a:rPr lang="en-US" altLang="en-US" smtClean="0"/>
              <a:pPr/>
              <a:t>4</a:t>
            </a:fld>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694E97BA-7FCB-43D3-BB52-59803D481811}" type="slidenum">
              <a:rPr lang="en-US" altLang="en-US" smtClean="0">
                <a:latin typeface="Arial" charset="0"/>
              </a:rPr>
              <a:pPr>
                <a:spcBef>
                  <a:spcPct val="0"/>
                </a:spcBef>
              </a:pPr>
              <a:t>5</a:t>
            </a:fld>
            <a:endParaRPr lang="en-US" alt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100" b="1" smtClean="0">
              <a:latin typeface="Arial" charset="0"/>
              <a:cs typeface="Arial" charset="0"/>
            </a:endParaRPr>
          </a:p>
        </p:txBody>
      </p:sp>
      <p:sp>
        <p:nvSpPr>
          <p:cNvPr id="215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E5A100C8-C810-4BB1-8BE6-A872D05D8D95}" type="slidenum">
              <a:rPr lang="en-US" altLang="en-US" smtClean="0"/>
              <a:pPr/>
              <a:t>6</a:t>
            </a:fld>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040CF040-8FF5-4730-9B24-B3B96DC0CDBB}" type="slidenum">
              <a:rPr lang="en-US" altLang="en-US" smtClean="0"/>
              <a:pPr/>
              <a:t>7</a:t>
            </a:fld>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85F6FC4-DD9A-4005-8CBF-7F8C57AF79F5}" type="slidenum">
              <a:rPr lang="en-US" altLang="en-US" smtClean="0">
                <a:latin typeface="Arial" charset="0"/>
              </a:rPr>
              <a:pPr>
                <a:spcBef>
                  <a:spcPct val="0"/>
                </a:spcBef>
              </a:pPr>
              <a:t>8</a:t>
            </a:fld>
            <a:endParaRPr lang="en-US" alt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E7A815AA-E1B1-423C-BB13-58E8DB23A516}" type="slidenum">
              <a:rPr lang="en-US" altLang="en-US" smtClean="0">
                <a:latin typeface="Arial" charset="0"/>
              </a:rPr>
              <a:pPr>
                <a:spcBef>
                  <a:spcPct val="0"/>
                </a:spcBef>
              </a:pPr>
              <a:t>9</a:t>
            </a:fld>
            <a:endParaRPr lang="en-US" alt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Arial" charset="0"/>
                <a:cs typeface="Arial" charset="0"/>
              </a:rPr>
              <a:t>	</a:t>
            </a: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5730C0DC-A200-47D3-A559-CF305F82EAFF}" type="slidenum">
              <a:rPr lang="en-US" altLang="en-US" smtClean="0">
                <a:latin typeface="Arial" charset="0"/>
              </a:rPr>
              <a:pPr>
                <a:spcBef>
                  <a:spcPct val="0"/>
                </a:spcBef>
              </a:pPr>
              <a:t>10</a:t>
            </a:fld>
            <a:endParaRPr lang="en-US" alt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BA850DCC-A3B6-4211-B84D-489E05E7920C}" type="slidenum">
              <a:rPr lang="en-US" altLang="en-US" smtClean="0">
                <a:latin typeface="Arial" charset="0"/>
              </a:rPr>
              <a:pPr>
                <a:spcBef>
                  <a:spcPct val="0"/>
                </a:spcBef>
              </a:pPr>
              <a:t>11</a:t>
            </a:fld>
            <a:endParaRPr lang="en-US" alt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latin typeface="Arial" charset="0"/>
              <a:cs typeface="Arial"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A4D2E898-8C77-40C8-9C8E-9F090E61006B}" type="slidenum">
              <a:rPr lang="en-US" altLang="en-US" smtClean="0"/>
              <a:pPr/>
              <a:t>12</a:t>
            </a:fld>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100" smtClean="0">
              <a:latin typeface="Arial" charset="0"/>
              <a:cs typeface="Arial" charset="0"/>
            </a:endParaRPr>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0C3052AF-E139-4EA3-9003-E8B442B04E3D}" type="slidenum">
              <a:rPr lang="en-US" altLang="en-US" smtClean="0">
                <a:latin typeface="Arial" charset="0"/>
              </a:rPr>
              <a:pPr>
                <a:spcBef>
                  <a:spcPct val="0"/>
                </a:spcBef>
              </a:pPr>
              <a:t>13</a:t>
            </a:fld>
            <a:endParaRPr lang="en-US" alt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3A2877-712A-4EFC-9F02-9E8505D3CFD9}" type="slidenum">
              <a:rPr lang="en-US" smtClean="0"/>
              <a:t>14</a:t>
            </a:fld>
            <a:endParaRPr lang="en-US"/>
          </a:p>
        </p:txBody>
      </p:sp>
    </p:spTree>
    <p:extLst>
      <p:ext uri="{BB962C8B-B14F-4D97-AF65-F5344CB8AC3E}">
        <p14:creationId xmlns:p14="http://schemas.microsoft.com/office/powerpoint/2010/main" val="18732407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100" dirty="0"/>
          </a:p>
          <a:p>
            <a:endParaRPr lang="en-US" altLang="en-US" sz="1100" dirty="0">
              <a:latin typeface="Arial" charset="0"/>
              <a:cs typeface="Arial" charset="0"/>
            </a:endParaRPr>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CADD96D6-1DF4-4D63-A1E2-13DBF8BB94A7}" type="slidenum">
              <a:rPr lang="en-US" altLang="en-US" smtClean="0">
                <a:latin typeface="Arial" charset="0"/>
              </a:rPr>
              <a:pPr>
                <a:spcBef>
                  <a:spcPct val="0"/>
                </a:spcBef>
              </a:pPr>
              <a:t>15</a:t>
            </a:fld>
            <a:endParaRPr lang="en-US" altLang="en-US">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3A2877-712A-4EFC-9F02-9E8505D3CFD9}" type="slidenum">
              <a:rPr lang="en-US" smtClean="0"/>
              <a:t>16</a:t>
            </a:fld>
            <a:endParaRPr lang="en-US"/>
          </a:p>
        </p:txBody>
      </p:sp>
    </p:spTree>
    <p:extLst>
      <p:ext uri="{BB962C8B-B14F-4D97-AF65-F5344CB8AC3E}">
        <p14:creationId xmlns:p14="http://schemas.microsoft.com/office/powerpoint/2010/main" val="7538689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43A2877-712A-4EFC-9F02-9E8505D3CFD9}" type="slidenum">
              <a:rPr lang="en-US" smtClean="0"/>
              <a:t>17</a:t>
            </a:fld>
            <a:endParaRPr lang="en-US"/>
          </a:p>
        </p:txBody>
      </p:sp>
    </p:spTree>
    <p:extLst>
      <p:ext uri="{BB962C8B-B14F-4D97-AF65-F5344CB8AC3E}">
        <p14:creationId xmlns:p14="http://schemas.microsoft.com/office/powerpoint/2010/main" val="34639215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132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601" indent="-283693" eaLnBrk="0" hangingPunct="0">
              <a:defRPr>
                <a:solidFill>
                  <a:schemeClr val="tx1"/>
                </a:solidFill>
                <a:latin typeface="Arial" charset="0"/>
                <a:cs typeface="Arial" charset="0"/>
              </a:defRPr>
            </a:lvl2pPr>
            <a:lvl3pPr marL="1134770" indent="-226954" eaLnBrk="0" hangingPunct="0">
              <a:defRPr>
                <a:solidFill>
                  <a:schemeClr val="tx1"/>
                </a:solidFill>
                <a:latin typeface="Arial" charset="0"/>
                <a:cs typeface="Arial" charset="0"/>
              </a:defRPr>
            </a:lvl3pPr>
            <a:lvl4pPr marL="1588679" indent="-226954" eaLnBrk="0" hangingPunct="0">
              <a:defRPr>
                <a:solidFill>
                  <a:schemeClr val="tx1"/>
                </a:solidFill>
                <a:latin typeface="Arial" charset="0"/>
                <a:cs typeface="Arial" charset="0"/>
              </a:defRPr>
            </a:lvl4pPr>
            <a:lvl5pPr marL="2042587" indent="-226954" eaLnBrk="0" hangingPunct="0">
              <a:defRPr>
                <a:solidFill>
                  <a:schemeClr val="tx1"/>
                </a:solidFill>
                <a:latin typeface="Arial" charset="0"/>
                <a:cs typeface="Arial" charset="0"/>
              </a:defRPr>
            </a:lvl5pPr>
            <a:lvl6pPr marL="2496495" indent="-226954" eaLnBrk="0" fontAlgn="base" hangingPunct="0">
              <a:spcBef>
                <a:spcPct val="0"/>
              </a:spcBef>
              <a:spcAft>
                <a:spcPct val="0"/>
              </a:spcAft>
              <a:defRPr>
                <a:solidFill>
                  <a:schemeClr val="tx1"/>
                </a:solidFill>
                <a:latin typeface="Arial" charset="0"/>
                <a:cs typeface="Arial" charset="0"/>
              </a:defRPr>
            </a:lvl6pPr>
            <a:lvl7pPr marL="2950403" indent="-226954" eaLnBrk="0" fontAlgn="base" hangingPunct="0">
              <a:spcBef>
                <a:spcPct val="0"/>
              </a:spcBef>
              <a:spcAft>
                <a:spcPct val="0"/>
              </a:spcAft>
              <a:defRPr>
                <a:solidFill>
                  <a:schemeClr val="tx1"/>
                </a:solidFill>
                <a:latin typeface="Arial" charset="0"/>
                <a:cs typeface="Arial" charset="0"/>
              </a:defRPr>
            </a:lvl7pPr>
            <a:lvl8pPr marL="3404311" indent="-226954" eaLnBrk="0" fontAlgn="base" hangingPunct="0">
              <a:spcBef>
                <a:spcPct val="0"/>
              </a:spcBef>
              <a:spcAft>
                <a:spcPct val="0"/>
              </a:spcAft>
              <a:defRPr>
                <a:solidFill>
                  <a:schemeClr val="tx1"/>
                </a:solidFill>
                <a:latin typeface="Arial" charset="0"/>
                <a:cs typeface="Arial" charset="0"/>
              </a:defRPr>
            </a:lvl8pPr>
            <a:lvl9pPr marL="3858219" indent="-226954" eaLnBrk="0" fontAlgn="base" hangingPunct="0">
              <a:spcBef>
                <a:spcPct val="0"/>
              </a:spcBef>
              <a:spcAft>
                <a:spcPct val="0"/>
              </a:spcAft>
              <a:defRPr>
                <a:solidFill>
                  <a:schemeClr val="tx1"/>
                </a:solidFill>
                <a:latin typeface="Arial" charset="0"/>
                <a:cs typeface="Arial" charset="0"/>
              </a:defRPr>
            </a:lvl9pPr>
          </a:lstStyle>
          <a:p>
            <a:pPr eaLnBrk="1" hangingPunct="1"/>
            <a:fld id="{E86BD637-9FDB-4667-81C8-4F09FAE69B6D}" type="slidenum">
              <a:rPr lang="en-US" smtClean="0"/>
              <a:pPr eaLnBrk="1" hangingPunct="1"/>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100" dirty="0">
              <a:latin typeface="Arial" charset="0"/>
              <a:cs typeface="Arial" charset="0"/>
            </a:endParaRPr>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DF5B5DFB-4776-44F4-A40C-608B1CD2DF3B}" type="slidenum">
              <a:rPr lang="en-US" altLang="en-US">
                <a:latin typeface="Arial" charset="0"/>
              </a:rPr>
              <a:pPr>
                <a:spcBef>
                  <a:spcPct val="0"/>
                </a:spcBef>
              </a:pPr>
              <a:t>19</a:t>
            </a:fld>
            <a:endParaRPr lang="en-US" altLang="en-US">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fld id="{8A5A1158-0493-4B04-B4E1-688FC769D1DA}" type="slidenum">
              <a:rPr lang="en-US" altLang="en-US"/>
              <a:pPr/>
              <a:t>20</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43A2877-712A-4EFC-9F02-9E8505D3CFD9}" type="slidenum">
              <a:rPr lang="en-US" smtClean="0"/>
              <a:t>21</a:t>
            </a:fld>
            <a:endParaRPr lang="en-US"/>
          </a:p>
        </p:txBody>
      </p:sp>
    </p:spTree>
    <p:extLst>
      <p:ext uri="{BB962C8B-B14F-4D97-AF65-F5344CB8AC3E}">
        <p14:creationId xmlns:p14="http://schemas.microsoft.com/office/powerpoint/2010/main" val="2855736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3A2877-712A-4EFC-9F02-9E8505D3CFD9}" type="slidenum">
              <a:rPr lang="en-US" smtClean="0"/>
              <a:t>22</a:t>
            </a:fld>
            <a:endParaRPr lang="en-US"/>
          </a:p>
        </p:txBody>
      </p:sp>
    </p:spTree>
    <p:extLst>
      <p:ext uri="{BB962C8B-B14F-4D97-AF65-F5344CB8AC3E}">
        <p14:creationId xmlns:p14="http://schemas.microsoft.com/office/powerpoint/2010/main" val="100866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843A2877-712A-4EFC-9F02-9E8505D3CFD9}" type="slidenum">
              <a:rPr lang="en-US" smtClean="0"/>
              <a:t>23</a:t>
            </a:fld>
            <a:endParaRPr lang="en-US"/>
          </a:p>
        </p:txBody>
      </p:sp>
    </p:spTree>
    <p:extLst>
      <p:ext uri="{BB962C8B-B14F-4D97-AF65-F5344CB8AC3E}">
        <p14:creationId xmlns:p14="http://schemas.microsoft.com/office/powerpoint/2010/main" val="13099639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latin typeface="Arial" charset="0"/>
              <a:cs typeface="Arial" charset="0"/>
            </a:endParaRPr>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42950" indent="-285750">
              <a:spcBef>
                <a:spcPct val="30000"/>
              </a:spcBef>
              <a:defRPr sz="1200">
                <a:solidFill>
                  <a:schemeClr val="tx1"/>
                </a:solidFill>
                <a:latin typeface="Calibri" pitchFamily="34" charset="0"/>
              </a:defRPr>
            </a:lvl2pPr>
            <a:lvl3pPr marL="1143000" indent="-228600">
              <a:spcBef>
                <a:spcPct val="30000"/>
              </a:spcBef>
              <a:defRPr sz="1200">
                <a:solidFill>
                  <a:schemeClr val="tx1"/>
                </a:solidFill>
                <a:latin typeface="Calibri" pitchFamily="34" charset="0"/>
              </a:defRPr>
            </a:lvl3pPr>
            <a:lvl4pPr marL="1600200" indent="-228600">
              <a:spcBef>
                <a:spcPct val="30000"/>
              </a:spcBef>
              <a:defRPr sz="1200">
                <a:solidFill>
                  <a:schemeClr val="tx1"/>
                </a:solidFill>
                <a:latin typeface="Calibri" pitchFamily="34" charset="0"/>
              </a:defRPr>
            </a:lvl4pPr>
            <a:lvl5pPr marL="2057400" indent="-22860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spcBef>
                <a:spcPct val="0"/>
              </a:spcBef>
            </a:pPr>
            <a:fld id="{F055905C-856B-4527-ADD6-51AC139C03F6}" type="slidenum">
              <a:rPr lang="en-US" altLang="en-US">
                <a:solidFill>
                  <a:prstClr val="black"/>
                </a:solidFill>
                <a:latin typeface="Arial" charset="0"/>
              </a:rPr>
              <a:pPr>
                <a:spcBef>
                  <a:spcPct val="0"/>
                </a:spcBef>
              </a:pPr>
              <a:t>24</a:t>
            </a:fld>
            <a:endParaRPr lang="en-US" altLang="en-US">
              <a:solidFill>
                <a:prstClr val="black"/>
              </a:solidFill>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3A2877-712A-4EFC-9F02-9E8505D3CFD9}" type="slidenum">
              <a:rPr lang="en-US" smtClean="0"/>
              <a:t>25</a:t>
            </a:fld>
            <a:endParaRPr lang="en-US"/>
          </a:p>
        </p:txBody>
      </p:sp>
    </p:spTree>
    <p:extLst>
      <p:ext uri="{BB962C8B-B14F-4D97-AF65-F5344CB8AC3E}">
        <p14:creationId xmlns:p14="http://schemas.microsoft.com/office/powerpoint/2010/main" val="11701264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3A2877-712A-4EFC-9F02-9E8505D3CFD9}" type="slidenum">
              <a:rPr lang="en-US" smtClean="0"/>
              <a:t>26</a:t>
            </a:fld>
            <a:endParaRPr lang="en-US"/>
          </a:p>
        </p:txBody>
      </p:sp>
    </p:spTree>
    <p:extLst>
      <p:ext uri="{BB962C8B-B14F-4D97-AF65-F5344CB8AC3E}">
        <p14:creationId xmlns:p14="http://schemas.microsoft.com/office/powerpoint/2010/main" val="611075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843A2877-712A-4EFC-9F02-9E8505D3CFD9}" type="slidenum">
              <a:rPr lang="en-US" smtClean="0"/>
              <a:t>27</a:t>
            </a:fld>
            <a:endParaRPr lang="en-US"/>
          </a:p>
        </p:txBody>
      </p:sp>
    </p:spTree>
    <p:extLst>
      <p:ext uri="{BB962C8B-B14F-4D97-AF65-F5344CB8AC3E}">
        <p14:creationId xmlns:p14="http://schemas.microsoft.com/office/powerpoint/2010/main" val="28218921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AFC20DE-F071-4B39-B9E6-E921E1E537FF}" type="slidenum">
              <a:rPr lang="en-US" smtClean="0"/>
              <a:t>28</a:t>
            </a:fld>
            <a:endParaRPr lang="en-US"/>
          </a:p>
        </p:txBody>
      </p:sp>
    </p:spTree>
    <p:extLst>
      <p:ext uri="{BB962C8B-B14F-4D97-AF65-F5344CB8AC3E}">
        <p14:creationId xmlns:p14="http://schemas.microsoft.com/office/powerpoint/2010/main" val="1149842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AFC20DE-F071-4B39-B9E6-E921E1E537FF}" type="slidenum">
              <a:rPr lang="en-US" smtClean="0"/>
              <a:t>29</a:t>
            </a:fld>
            <a:endParaRPr lang="en-US"/>
          </a:p>
        </p:txBody>
      </p:sp>
    </p:spTree>
    <p:extLst>
      <p:ext uri="{BB962C8B-B14F-4D97-AF65-F5344CB8AC3E}">
        <p14:creationId xmlns:p14="http://schemas.microsoft.com/office/powerpoint/2010/main" val="2969685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AFC20DE-F071-4B39-B9E6-E921E1E537FF}" type="slidenum">
              <a:rPr lang="en-US" smtClean="0"/>
              <a:t>30</a:t>
            </a:fld>
            <a:endParaRPr lang="en-US"/>
          </a:p>
        </p:txBody>
      </p:sp>
    </p:spTree>
    <p:extLst>
      <p:ext uri="{BB962C8B-B14F-4D97-AF65-F5344CB8AC3E}">
        <p14:creationId xmlns:p14="http://schemas.microsoft.com/office/powerpoint/2010/main" val="504789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AFC20DE-F071-4B39-B9E6-E921E1E537FF}" type="slidenum">
              <a:rPr lang="en-US" smtClean="0"/>
              <a:t>31</a:t>
            </a:fld>
            <a:endParaRPr lang="en-US"/>
          </a:p>
        </p:txBody>
      </p:sp>
    </p:spTree>
    <p:extLst>
      <p:ext uri="{BB962C8B-B14F-4D97-AF65-F5344CB8AC3E}">
        <p14:creationId xmlns:p14="http://schemas.microsoft.com/office/powerpoint/2010/main" val="810745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p:txBody>
          <a:bodyPr wrap="square" numCol="1" anchor="t" anchorCtr="0" compatLnSpc="1">
            <a:prstTxWarp prst="textNoShape">
              <a:avLst/>
            </a:prstTxWarp>
            <a:normAutofit/>
          </a:bodyPr>
          <a:lstStyle/>
          <a:p>
            <a:pPr>
              <a:defRPr/>
            </a:pPr>
            <a:endParaRPr lang="en-US" dirty="0"/>
          </a:p>
        </p:txBody>
      </p:sp>
      <p:sp>
        <p:nvSpPr>
          <p:cNvPr id="159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601" indent="-283693" eaLnBrk="0" hangingPunct="0">
              <a:defRPr>
                <a:solidFill>
                  <a:schemeClr val="tx1"/>
                </a:solidFill>
                <a:latin typeface="Arial" charset="0"/>
                <a:cs typeface="Arial" charset="0"/>
              </a:defRPr>
            </a:lvl2pPr>
            <a:lvl3pPr marL="1134770" indent="-226954" eaLnBrk="0" hangingPunct="0">
              <a:defRPr>
                <a:solidFill>
                  <a:schemeClr val="tx1"/>
                </a:solidFill>
                <a:latin typeface="Arial" charset="0"/>
                <a:cs typeface="Arial" charset="0"/>
              </a:defRPr>
            </a:lvl3pPr>
            <a:lvl4pPr marL="1588679" indent="-226954" eaLnBrk="0" hangingPunct="0">
              <a:defRPr>
                <a:solidFill>
                  <a:schemeClr val="tx1"/>
                </a:solidFill>
                <a:latin typeface="Arial" charset="0"/>
                <a:cs typeface="Arial" charset="0"/>
              </a:defRPr>
            </a:lvl4pPr>
            <a:lvl5pPr marL="2042587" indent="-226954" eaLnBrk="0" hangingPunct="0">
              <a:defRPr>
                <a:solidFill>
                  <a:schemeClr val="tx1"/>
                </a:solidFill>
                <a:latin typeface="Arial" charset="0"/>
                <a:cs typeface="Arial" charset="0"/>
              </a:defRPr>
            </a:lvl5pPr>
            <a:lvl6pPr marL="2496495" indent="-226954" eaLnBrk="0" fontAlgn="base" hangingPunct="0">
              <a:spcBef>
                <a:spcPct val="0"/>
              </a:spcBef>
              <a:spcAft>
                <a:spcPct val="0"/>
              </a:spcAft>
              <a:defRPr>
                <a:solidFill>
                  <a:schemeClr val="tx1"/>
                </a:solidFill>
                <a:latin typeface="Arial" charset="0"/>
                <a:cs typeface="Arial" charset="0"/>
              </a:defRPr>
            </a:lvl6pPr>
            <a:lvl7pPr marL="2950403" indent="-226954" eaLnBrk="0" fontAlgn="base" hangingPunct="0">
              <a:spcBef>
                <a:spcPct val="0"/>
              </a:spcBef>
              <a:spcAft>
                <a:spcPct val="0"/>
              </a:spcAft>
              <a:defRPr>
                <a:solidFill>
                  <a:schemeClr val="tx1"/>
                </a:solidFill>
                <a:latin typeface="Arial" charset="0"/>
                <a:cs typeface="Arial" charset="0"/>
              </a:defRPr>
            </a:lvl7pPr>
            <a:lvl8pPr marL="3404311" indent="-226954" eaLnBrk="0" fontAlgn="base" hangingPunct="0">
              <a:spcBef>
                <a:spcPct val="0"/>
              </a:spcBef>
              <a:spcAft>
                <a:spcPct val="0"/>
              </a:spcAft>
              <a:defRPr>
                <a:solidFill>
                  <a:schemeClr val="tx1"/>
                </a:solidFill>
                <a:latin typeface="Arial" charset="0"/>
                <a:cs typeface="Arial" charset="0"/>
              </a:defRPr>
            </a:lvl8pPr>
            <a:lvl9pPr marL="3858219" indent="-226954" eaLnBrk="0" fontAlgn="base" hangingPunct="0">
              <a:spcBef>
                <a:spcPct val="0"/>
              </a:spcBef>
              <a:spcAft>
                <a:spcPct val="0"/>
              </a:spcAft>
              <a:defRPr>
                <a:solidFill>
                  <a:schemeClr val="tx1"/>
                </a:solidFill>
                <a:latin typeface="Arial" charset="0"/>
                <a:cs typeface="Arial" charset="0"/>
              </a:defRPr>
            </a:lvl9pPr>
          </a:lstStyle>
          <a:p>
            <a:pPr eaLnBrk="1" hangingPunct="1"/>
            <a:fld id="{609009C0-D28D-4BD7-9800-4F33CD9D2B18}" type="slidenum">
              <a:rPr lang="en-US" smtClean="0"/>
              <a:pPr eaLnBrk="1" hangingPunct="1"/>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AFC20DE-F071-4B39-B9E6-E921E1E537FF}" type="slidenum">
              <a:rPr lang="en-US" smtClean="0"/>
              <a:t>33</a:t>
            </a:fld>
            <a:endParaRPr lang="en-US"/>
          </a:p>
        </p:txBody>
      </p:sp>
    </p:spTree>
    <p:extLst>
      <p:ext uri="{BB962C8B-B14F-4D97-AF65-F5344CB8AC3E}">
        <p14:creationId xmlns:p14="http://schemas.microsoft.com/office/powerpoint/2010/main" val="111696899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a:p>
        </p:txBody>
      </p:sp>
      <p:sp>
        <p:nvSpPr>
          <p:cNvPr id="161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601" indent="-283693" eaLnBrk="0" hangingPunct="0">
              <a:defRPr>
                <a:solidFill>
                  <a:schemeClr val="tx1"/>
                </a:solidFill>
                <a:latin typeface="Arial" charset="0"/>
                <a:cs typeface="Arial" charset="0"/>
              </a:defRPr>
            </a:lvl2pPr>
            <a:lvl3pPr marL="1134770" indent="-226954" eaLnBrk="0" hangingPunct="0">
              <a:defRPr>
                <a:solidFill>
                  <a:schemeClr val="tx1"/>
                </a:solidFill>
                <a:latin typeface="Arial" charset="0"/>
                <a:cs typeface="Arial" charset="0"/>
              </a:defRPr>
            </a:lvl3pPr>
            <a:lvl4pPr marL="1588679" indent="-226954" eaLnBrk="0" hangingPunct="0">
              <a:defRPr>
                <a:solidFill>
                  <a:schemeClr val="tx1"/>
                </a:solidFill>
                <a:latin typeface="Arial" charset="0"/>
                <a:cs typeface="Arial" charset="0"/>
              </a:defRPr>
            </a:lvl4pPr>
            <a:lvl5pPr marL="2042587" indent="-226954" eaLnBrk="0" hangingPunct="0">
              <a:defRPr>
                <a:solidFill>
                  <a:schemeClr val="tx1"/>
                </a:solidFill>
                <a:latin typeface="Arial" charset="0"/>
                <a:cs typeface="Arial" charset="0"/>
              </a:defRPr>
            </a:lvl5pPr>
            <a:lvl6pPr marL="2496495" indent="-226954" eaLnBrk="0" fontAlgn="base" hangingPunct="0">
              <a:spcBef>
                <a:spcPct val="0"/>
              </a:spcBef>
              <a:spcAft>
                <a:spcPct val="0"/>
              </a:spcAft>
              <a:defRPr>
                <a:solidFill>
                  <a:schemeClr val="tx1"/>
                </a:solidFill>
                <a:latin typeface="Arial" charset="0"/>
                <a:cs typeface="Arial" charset="0"/>
              </a:defRPr>
            </a:lvl6pPr>
            <a:lvl7pPr marL="2950403" indent="-226954" eaLnBrk="0" fontAlgn="base" hangingPunct="0">
              <a:spcBef>
                <a:spcPct val="0"/>
              </a:spcBef>
              <a:spcAft>
                <a:spcPct val="0"/>
              </a:spcAft>
              <a:defRPr>
                <a:solidFill>
                  <a:schemeClr val="tx1"/>
                </a:solidFill>
                <a:latin typeface="Arial" charset="0"/>
                <a:cs typeface="Arial" charset="0"/>
              </a:defRPr>
            </a:lvl7pPr>
            <a:lvl8pPr marL="3404311" indent="-226954" eaLnBrk="0" fontAlgn="base" hangingPunct="0">
              <a:spcBef>
                <a:spcPct val="0"/>
              </a:spcBef>
              <a:spcAft>
                <a:spcPct val="0"/>
              </a:spcAft>
              <a:defRPr>
                <a:solidFill>
                  <a:schemeClr val="tx1"/>
                </a:solidFill>
                <a:latin typeface="Arial" charset="0"/>
                <a:cs typeface="Arial" charset="0"/>
              </a:defRPr>
            </a:lvl8pPr>
            <a:lvl9pPr marL="3858219" indent="-226954" eaLnBrk="0" fontAlgn="base" hangingPunct="0">
              <a:spcBef>
                <a:spcPct val="0"/>
              </a:spcBef>
              <a:spcAft>
                <a:spcPct val="0"/>
              </a:spcAft>
              <a:defRPr>
                <a:solidFill>
                  <a:schemeClr val="tx1"/>
                </a:solidFill>
                <a:latin typeface="Arial" charset="0"/>
                <a:cs typeface="Arial" charset="0"/>
              </a:defRPr>
            </a:lvl9pPr>
          </a:lstStyle>
          <a:p>
            <a:pPr eaLnBrk="1" hangingPunct="1"/>
            <a:fld id="{3E16E665-B831-4E65-8D00-4904DED3DAB8}" type="slidenum">
              <a:rPr lang="en-US" smtClean="0"/>
              <a:pPr eaLnBrk="1" hangingPunct="1"/>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a:bodyPr>
          <a:lstStyle/>
          <a:p>
            <a:pPr>
              <a:defRPr/>
            </a:pPr>
            <a:endParaRPr lang="en-US" dirty="0"/>
          </a:p>
        </p:txBody>
      </p:sp>
      <p:sp>
        <p:nvSpPr>
          <p:cNvPr id="162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601" indent="-283693" eaLnBrk="0" hangingPunct="0">
              <a:defRPr>
                <a:solidFill>
                  <a:schemeClr val="tx1"/>
                </a:solidFill>
                <a:latin typeface="Arial" charset="0"/>
                <a:cs typeface="Arial" charset="0"/>
              </a:defRPr>
            </a:lvl2pPr>
            <a:lvl3pPr marL="1134770" indent="-226954" eaLnBrk="0" hangingPunct="0">
              <a:defRPr>
                <a:solidFill>
                  <a:schemeClr val="tx1"/>
                </a:solidFill>
                <a:latin typeface="Arial" charset="0"/>
                <a:cs typeface="Arial" charset="0"/>
              </a:defRPr>
            </a:lvl3pPr>
            <a:lvl4pPr marL="1588679" indent="-226954" eaLnBrk="0" hangingPunct="0">
              <a:defRPr>
                <a:solidFill>
                  <a:schemeClr val="tx1"/>
                </a:solidFill>
                <a:latin typeface="Arial" charset="0"/>
                <a:cs typeface="Arial" charset="0"/>
              </a:defRPr>
            </a:lvl4pPr>
            <a:lvl5pPr marL="2042587" indent="-226954" eaLnBrk="0" hangingPunct="0">
              <a:defRPr>
                <a:solidFill>
                  <a:schemeClr val="tx1"/>
                </a:solidFill>
                <a:latin typeface="Arial" charset="0"/>
                <a:cs typeface="Arial" charset="0"/>
              </a:defRPr>
            </a:lvl5pPr>
            <a:lvl6pPr marL="2496495" indent="-226954" eaLnBrk="0" fontAlgn="base" hangingPunct="0">
              <a:spcBef>
                <a:spcPct val="0"/>
              </a:spcBef>
              <a:spcAft>
                <a:spcPct val="0"/>
              </a:spcAft>
              <a:defRPr>
                <a:solidFill>
                  <a:schemeClr val="tx1"/>
                </a:solidFill>
                <a:latin typeface="Arial" charset="0"/>
                <a:cs typeface="Arial" charset="0"/>
              </a:defRPr>
            </a:lvl6pPr>
            <a:lvl7pPr marL="2950403" indent="-226954" eaLnBrk="0" fontAlgn="base" hangingPunct="0">
              <a:spcBef>
                <a:spcPct val="0"/>
              </a:spcBef>
              <a:spcAft>
                <a:spcPct val="0"/>
              </a:spcAft>
              <a:defRPr>
                <a:solidFill>
                  <a:schemeClr val="tx1"/>
                </a:solidFill>
                <a:latin typeface="Arial" charset="0"/>
                <a:cs typeface="Arial" charset="0"/>
              </a:defRPr>
            </a:lvl7pPr>
            <a:lvl8pPr marL="3404311" indent="-226954" eaLnBrk="0" fontAlgn="base" hangingPunct="0">
              <a:spcBef>
                <a:spcPct val="0"/>
              </a:spcBef>
              <a:spcAft>
                <a:spcPct val="0"/>
              </a:spcAft>
              <a:defRPr>
                <a:solidFill>
                  <a:schemeClr val="tx1"/>
                </a:solidFill>
                <a:latin typeface="Arial" charset="0"/>
                <a:cs typeface="Arial" charset="0"/>
              </a:defRPr>
            </a:lvl8pPr>
            <a:lvl9pPr marL="3858219" indent="-226954" eaLnBrk="0" fontAlgn="base" hangingPunct="0">
              <a:spcBef>
                <a:spcPct val="0"/>
              </a:spcBef>
              <a:spcAft>
                <a:spcPct val="0"/>
              </a:spcAft>
              <a:defRPr>
                <a:solidFill>
                  <a:schemeClr val="tx1"/>
                </a:solidFill>
                <a:latin typeface="Arial" charset="0"/>
                <a:cs typeface="Arial" charset="0"/>
              </a:defRPr>
            </a:lvl9pPr>
          </a:lstStyle>
          <a:p>
            <a:pPr eaLnBrk="1" hangingPunct="1"/>
            <a:fld id="{DD4D89C4-0168-42E8-B6D8-2111A1CD531F}" type="slidenum">
              <a:rPr lang="en-US" smtClean="0"/>
              <a:pPr eaLnBrk="1" hangingPunct="1"/>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FC20DE-F071-4B39-B9E6-E921E1E537FF}" type="slidenum">
              <a:rPr lang="en-US" smtClean="0"/>
              <a:t>36</a:t>
            </a:fld>
            <a:endParaRPr lang="en-US"/>
          </a:p>
        </p:txBody>
      </p:sp>
    </p:spTree>
    <p:extLst>
      <p:ext uri="{BB962C8B-B14F-4D97-AF65-F5344CB8AC3E}">
        <p14:creationId xmlns:p14="http://schemas.microsoft.com/office/powerpoint/2010/main" val="27555775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endParaRPr lang="en-US" dirty="0"/>
          </a:p>
          <a:p>
            <a:endParaRPr lang="en-US" dirty="0"/>
          </a:p>
        </p:txBody>
      </p:sp>
      <p:sp>
        <p:nvSpPr>
          <p:cNvPr id="4" name="Slide Number Placeholder 3"/>
          <p:cNvSpPr>
            <a:spLocks noGrp="1"/>
          </p:cNvSpPr>
          <p:nvPr>
            <p:ph type="sldNum" sz="quarter" idx="10"/>
          </p:nvPr>
        </p:nvSpPr>
        <p:spPr/>
        <p:txBody>
          <a:bodyPr/>
          <a:lstStyle/>
          <a:p>
            <a:fld id="{CAFC20DE-F071-4B39-B9E6-E921E1E537FF}" type="slidenum">
              <a:rPr lang="en-US" smtClean="0"/>
              <a:t>37</a:t>
            </a:fld>
            <a:endParaRPr lang="en-US"/>
          </a:p>
        </p:txBody>
      </p:sp>
    </p:spTree>
    <p:extLst>
      <p:ext uri="{BB962C8B-B14F-4D97-AF65-F5344CB8AC3E}">
        <p14:creationId xmlns:p14="http://schemas.microsoft.com/office/powerpoint/2010/main" val="25452570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58B502-FB37-44F7-99ED-0A86536770B9}" type="slidenum">
              <a:rPr lang="en-US" smtClean="0"/>
              <a:t>38</a:t>
            </a:fld>
            <a:endParaRPr lang="en-US"/>
          </a:p>
        </p:txBody>
      </p:sp>
    </p:spTree>
    <p:extLst>
      <p:ext uri="{BB962C8B-B14F-4D97-AF65-F5344CB8AC3E}">
        <p14:creationId xmlns:p14="http://schemas.microsoft.com/office/powerpoint/2010/main" val="5343736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4758B502-FB37-44F7-99ED-0A86536770B9}" type="slidenum">
              <a:rPr lang="en-US" smtClean="0"/>
              <a:t>39</a:t>
            </a:fld>
            <a:endParaRPr lang="en-US"/>
          </a:p>
        </p:txBody>
      </p:sp>
    </p:spTree>
    <p:extLst>
      <p:ext uri="{BB962C8B-B14F-4D97-AF65-F5344CB8AC3E}">
        <p14:creationId xmlns:p14="http://schemas.microsoft.com/office/powerpoint/2010/main" val="3631531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4758B502-FB37-44F7-99ED-0A86536770B9}" type="slidenum">
              <a:rPr lang="en-US" smtClean="0"/>
              <a:t>40</a:t>
            </a:fld>
            <a:endParaRPr lang="en-US"/>
          </a:p>
        </p:txBody>
      </p:sp>
    </p:spTree>
    <p:extLst>
      <p:ext uri="{BB962C8B-B14F-4D97-AF65-F5344CB8AC3E}">
        <p14:creationId xmlns:p14="http://schemas.microsoft.com/office/powerpoint/2010/main" val="41854305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4758B502-FB37-44F7-99ED-0A86536770B9}" type="slidenum">
              <a:rPr lang="en-US" smtClean="0"/>
              <a:t>41</a:t>
            </a:fld>
            <a:endParaRPr lang="en-US"/>
          </a:p>
        </p:txBody>
      </p:sp>
    </p:spTree>
    <p:extLst>
      <p:ext uri="{BB962C8B-B14F-4D97-AF65-F5344CB8AC3E}">
        <p14:creationId xmlns:p14="http://schemas.microsoft.com/office/powerpoint/2010/main" val="200159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58B502-FB37-44F7-99ED-0A86536770B9}" type="slidenum">
              <a:rPr lang="en-US" smtClean="0"/>
              <a:t>42</a:t>
            </a:fld>
            <a:endParaRPr lang="en-US"/>
          </a:p>
        </p:txBody>
      </p:sp>
    </p:spTree>
    <p:extLst>
      <p:ext uri="{BB962C8B-B14F-4D97-AF65-F5344CB8AC3E}">
        <p14:creationId xmlns:p14="http://schemas.microsoft.com/office/powerpoint/2010/main" val="22953848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58B502-FB37-44F7-99ED-0A86536770B9}" type="slidenum">
              <a:rPr lang="en-US" smtClean="0"/>
              <a:t>43</a:t>
            </a:fld>
            <a:endParaRPr lang="en-US"/>
          </a:p>
        </p:txBody>
      </p:sp>
    </p:spTree>
    <p:extLst>
      <p:ext uri="{BB962C8B-B14F-4D97-AF65-F5344CB8AC3E}">
        <p14:creationId xmlns:p14="http://schemas.microsoft.com/office/powerpoint/2010/main" val="4065222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58B502-FB37-44F7-99ED-0A86536770B9}" type="slidenum">
              <a:rPr lang="en-US" smtClean="0"/>
              <a:t>44</a:t>
            </a:fld>
            <a:endParaRPr lang="en-US"/>
          </a:p>
        </p:txBody>
      </p:sp>
    </p:spTree>
    <p:extLst>
      <p:ext uri="{BB962C8B-B14F-4D97-AF65-F5344CB8AC3E}">
        <p14:creationId xmlns:p14="http://schemas.microsoft.com/office/powerpoint/2010/main" val="2725587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58B502-FB37-44F7-99ED-0A86536770B9}" type="slidenum">
              <a:rPr lang="en-US" smtClean="0"/>
              <a:t>45</a:t>
            </a:fld>
            <a:endParaRPr lang="en-US"/>
          </a:p>
        </p:txBody>
      </p:sp>
    </p:spTree>
    <p:extLst>
      <p:ext uri="{BB962C8B-B14F-4D97-AF65-F5344CB8AC3E}">
        <p14:creationId xmlns:p14="http://schemas.microsoft.com/office/powerpoint/2010/main" val="42866045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4758B502-FB37-44F7-99ED-0A86536770B9}" type="slidenum">
              <a:rPr lang="en-US" smtClean="0"/>
              <a:t>46</a:t>
            </a:fld>
            <a:endParaRPr lang="en-US"/>
          </a:p>
        </p:txBody>
      </p:sp>
    </p:spTree>
    <p:extLst>
      <p:ext uri="{BB962C8B-B14F-4D97-AF65-F5344CB8AC3E}">
        <p14:creationId xmlns:p14="http://schemas.microsoft.com/office/powerpoint/2010/main" val="283569892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58B502-FB37-44F7-99ED-0A86536770B9}" type="slidenum">
              <a:rPr lang="en-US" smtClean="0"/>
              <a:t>47</a:t>
            </a:fld>
            <a:endParaRPr lang="en-US"/>
          </a:p>
        </p:txBody>
      </p:sp>
    </p:spTree>
    <p:extLst>
      <p:ext uri="{BB962C8B-B14F-4D97-AF65-F5344CB8AC3E}">
        <p14:creationId xmlns:p14="http://schemas.microsoft.com/office/powerpoint/2010/main" val="17833551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dirty="0" smtClean="0">
              <a:latin typeface="Arial" pitchFamily="34" charset="0"/>
              <a:cs typeface="Arial" pitchFamily="34" charset="0"/>
            </a:endParaRPr>
          </a:p>
        </p:txBody>
      </p:sp>
      <p:sp>
        <p:nvSpPr>
          <p:cNvPr id="166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7601" indent="-283693" eaLnBrk="0" hangingPunct="0">
              <a:defRPr>
                <a:solidFill>
                  <a:schemeClr val="tx1"/>
                </a:solidFill>
                <a:latin typeface="Arial" charset="0"/>
                <a:cs typeface="Arial" charset="0"/>
              </a:defRPr>
            </a:lvl2pPr>
            <a:lvl3pPr marL="1134770" indent="-226954" eaLnBrk="0" hangingPunct="0">
              <a:defRPr>
                <a:solidFill>
                  <a:schemeClr val="tx1"/>
                </a:solidFill>
                <a:latin typeface="Arial" charset="0"/>
                <a:cs typeface="Arial" charset="0"/>
              </a:defRPr>
            </a:lvl3pPr>
            <a:lvl4pPr marL="1588679" indent="-226954" eaLnBrk="0" hangingPunct="0">
              <a:defRPr>
                <a:solidFill>
                  <a:schemeClr val="tx1"/>
                </a:solidFill>
                <a:latin typeface="Arial" charset="0"/>
                <a:cs typeface="Arial" charset="0"/>
              </a:defRPr>
            </a:lvl4pPr>
            <a:lvl5pPr marL="2042587" indent="-226954" eaLnBrk="0" hangingPunct="0">
              <a:defRPr>
                <a:solidFill>
                  <a:schemeClr val="tx1"/>
                </a:solidFill>
                <a:latin typeface="Arial" charset="0"/>
                <a:cs typeface="Arial" charset="0"/>
              </a:defRPr>
            </a:lvl5pPr>
            <a:lvl6pPr marL="2496495" indent="-226954" eaLnBrk="0" fontAlgn="base" hangingPunct="0">
              <a:spcBef>
                <a:spcPct val="0"/>
              </a:spcBef>
              <a:spcAft>
                <a:spcPct val="0"/>
              </a:spcAft>
              <a:defRPr>
                <a:solidFill>
                  <a:schemeClr val="tx1"/>
                </a:solidFill>
                <a:latin typeface="Arial" charset="0"/>
                <a:cs typeface="Arial" charset="0"/>
              </a:defRPr>
            </a:lvl6pPr>
            <a:lvl7pPr marL="2950403" indent="-226954" eaLnBrk="0" fontAlgn="base" hangingPunct="0">
              <a:spcBef>
                <a:spcPct val="0"/>
              </a:spcBef>
              <a:spcAft>
                <a:spcPct val="0"/>
              </a:spcAft>
              <a:defRPr>
                <a:solidFill>
                  <a:schemeClr val="tx1"/>
                </a:solidFill>
                <a:latin typeface="Arial" charset="0"/>
                <a:cs typeface="Arial" charset="0"/>
              </a:defRPr>
            </a:lvl7pPr>
            <a:lvl8pPr marL="3404311" indent="-226954" eaLnBrk="0" fontAlgn="base" hangingPunct="0">
              <a:spcBef>
                <a:spcPct val="0"/>
              </a:spcBef>
              <a:spcAft>
                <a:spcPct val="0"/>
              </a:spcAft>
              <a:defRPr>
                <a:solidFill>
                  <a:schemeClr val="tx1"/>
                </a:solidFill>
                <a:latin typeface="Arial" charset="0"/>
                <a:cs typeface="Arial" charset="0"/>
              </a:defRPr>
            </a:lvl8pPr>
            <a:lvl9pPr marL="3858219" indent="-226954" eaLnBrk="0" fontAlgn="base" hangingPunct="0">
              <a:spcBef>
                <a:spcPct val="0"/>
              </a:spcBef>
              <a:spcAft>
                <a:spcPct val="0"/>
              </a:spcAft>
              <a:defRPr>
                <a:solidFill>
                  <a:schemeClr val="tx1"/>
                </a:solidFill>
                <a:latin typeface="Arial" charset="0"/>
                <a:cs typeface="Arial" charset="0"/>
              </a:defRPr>
            </a:lvl9pPr>
          </a:lstStyle>
          <a:p>
            <a:pPr eaLnBrk="1" hangingPunct="1"/>
            <a:fld id="{7B33A529-E791-4CE8-A491-2E335C7ACE84}" type="slidenum">
              <a:rPr lang="en-US" smtClean="0"/>
              <a:pPr eaLnBrk="1" hangingPunct="1"/>
              <a:t>48</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58B502-FB37-44F7-99ED-0A86536770B9}" type="slidenum">
              <a:rPr lang="en-US" smtClean="0"/>
              <a:t>49</a:t>
            </a:fld>
            <a:endParaRPr lang="en-US"/>
          </a:p>
        </p:txBody>
      </p:sp>
    </p:spTree>
    <p:extLst>
      <p:ext uri="{BB962C8B-B14F-4D97-AF65-F5344CB8AC3E}">
        <p14:creationId xmlns:p14="http://schemas.microsoft.com/office/powerpoint/2010/main" val="3005334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26101A7-D750-4D98-86A9-E39316258041}" type="slidenum">
              <a:rPr lang="en-US" smtClean="0"/>
              <a:t>50</a:t>
            </a:fld>
            <a:endParaRPr lang="en-US"/>
          </a:p>
        </p:txBody>
      </p:sp>
    </p:spTree>
    <p:extLst>
      <p:ext uri="{BB962C8B-B14F-4D97-AF65-F5344CB8AC3E}">
        <p14:creationId xmlns:p14="http://schemas.microsoft.com/office/powerpoint/2010/main" val="14477845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6101A7-D750-4D98-86A9-E39316258041}" type="slidenum">
              <a:rPr lang="en-US" smtClean="0"/>
              <a:t>51</a:t>
            </a:fld>
            <a:endParaRPr lang="en-US"/>
          </a:p>
        </p:txBody>
      </p:sp>
    </p:spTree>
    <p:extLst>
      <p:ext uri="{BB962C8B-B14F-4D97-AF65-F5344CB8AC3E}">
        <p14:creationId xmlns:p14="http://schemas.microsoft.com/office/powerpoint/2010/main" val="24529539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26101A7-D750-4D98-86A9-E39316258041}" type="slidenum">
              <a:rPr lang="en-US" smtClean="0"/>
              <a:t>52</a:t>
            </a:fld>
            <a:endParaRPr lang="en-US"/>
          </a:p>
        </p:txBody>
      </p:sp>
    </p:spTree>
    <p:extLst>
      <p:ext uri="{BB962C8B-B14F-4D97-AF65-F5344CB8AC3E}">
        <p14:creationId xmlns:p14="http://schemas.microsoft.com/office/powerpoint/2010/main" val="14906159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endParaRPr lang="en-US" dirty="0">
              <a:cs typeface="Arial" pitchFamily="34" charset="0"/>
            </a:endParaRPr>
          </a:p>
          <a:p>
            <a:endParaRPr lang="en-US" dirty="0" smtClean="0">
              <a:cs typeface="Arial" pitchFamily="34" charset="0"/>
            </a:endParaRPr>
          </a:p>
          <a:p>
            <a:r>
              <a:rPr lang="en-US" dirty="0">
                <a:cs typeface="Arial" pitchFamily="34" charset="0"/>
              </a:rPr>
              <a:t>S</a:t>
            </a:r>
          </a:p>
        </p:txBody>
      </p:sp>
      <p:sp>
        <p:nvSpPr>
          <p:cNvPr id="4" name="Slide Number Placeholder 3"/>
          <p:cNvSpPr>
            <a:spLocks noGrp="1"/>
          </p:cNvSpPr>
          <p:nvPr>
            <p:ph type="sldNum" sz="quarter" idx="10"/>
          </p:nvPr>
        </p:nvSpPr>
        <p:spPr/>
        <p:txBody>
          <a:bodyPr/>
          <a:lstStyle/>
          <a:p>
            <a:fld id="{126101A7-D750-4D98-86A9-E39316258041}" type="slidenum">
              <a:rPr lang="en-US" smtClean="0"/>
              <a:t>53</a:t>
            </a:fld>
            <a:endParaRPr lang="en-US"/>
          </a:p>
        </p:txBody>
      </p:sp>
    </p:spTree>
    <p:extLst>
      <p:ext uri="{BB962C8B-B14F-4D97-AF65-F5344CB8AC3E}">
        <p14:creationId xmlns:p14="http://schemas.microsoft.com/office/powerpoint/2010/main" val="33487465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6101A7-D750-4D98-86A9-E39316258041}" type="slidenum">
              <a:rPr lang="en-US" smtClean="0"/>
              <a:t>54</a:t>
            </a:fld>
            <a:endParaRPr lang="en-US"/>
          </a:p>
        </p:txBody>
      </p:sp>
    </p:spTree>
    <p:extLst>
      <p:ext uri="{BB962C8B-B14F-4D97-AF65-F5344CB8AC3E}">
        <p14:creationId xmlns:p14="http://schemas.microsoft.com/office/powerpoint/2010/main" val="23744133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6101A7-D750-4D98-86A9-E39316258041}" type="slidenum">
              <a:rPr lang="en-US" smtClean="0"/>
              <a:t>55</a:t>
            </a:fld>
            <a:endParaRPr lang="en-US"/>
          </a:p>
        </p:txBody>
      </p:sp>
    </p:spTree>
    <p:extLst>
      <p:ext uri="{BB962C8B-B14F-4D97-AF65-F5344CB8AC3E}">
        <p14:creationId xmlns:p14="http://schemas.microsoft.com/office/powerpoint/2010/main" val="3029265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26101A7-D750-4D98-86A9-E39316258041}" type="slidenum">
              <a:rPr lang="en-US" smtClean="0"/>
              <a:t>56</a:t>
            </a:fld>
            <a:endParaRPr lang="en-US"/>
          </a:p>
        </p:txBody>
      </p:sp>
    </p:spTree>
    <p:extLst>
      <p:ext uri="{BB962C8B-B14F-4D97-AF65-F5344CB8AC3E}">
        <p14:creationId xmlns:p14="http://schemas.microsoft.com/office/powerpoint/2010/main" val="14189798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6101A7-D750-4D98-86A9-E39316258041}" type="slidenum">
              <a:rPr lang="en-US" smtClean="0"/>
              <a:t>57</a:t>
            </a:fld>
            <a:endParaRPr lang="en-US"/>
          </a:p>
        </p:txBody>
      </p:sp>
    </p:spTree>
    <p:extLst>
      <p:ext uri="{BB962C8B-B14F-4D97-AF65-F5344CB8AC3E}">
        <p14:creationId xmlns:p14="http://schemas.microsoft.com/office/powerpoint/2010/main" val="9334280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26101A7-D750-4D98-86A9-E39316258041}" type="slidenum">
              <a:rPr lang="en-US" smtClean="0"/>
              <a:t>58</a:t>
            </a:fld>
            <a:endParaRPr lang="en-US"/>
          </a:p>
        </p:txBody>
      </p:sp>
    </p:spTree>
    <p:extLst>
      <p:ext uri="{BB962C8B-B14F-4D97-AF65-F5344CB8AC3E}">
        <p14:creationId xmlns:p14="http://schemas.microsoft.com/office/powerpoint/2010/main" val="20856792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126101A7-D750-4D98-86A9-E39316258041}" type="slidenum">
              <a:rPr lang="en-US" smtClean="0"/>
              <a:t>59</a:t>
            </a:fld>
            <a:endParaRPr lang="en-US"/>
          </a:p>
        </p:txBody>
      </p:sp>
    </p:spTree>
    <p:extLst>
      <p:ext uri="{BB962C8B-B14F-4D97-AF65-F5344CB8AC3E}">
        <p14:creationId xmlns:p14="http://schemas.microsoft.com/office/powerpoint/2010/main" val="38660732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Arial" pitchFamily="34" charset="0"/>
              <a:cs typeface="Arial" pitchFamily="34" charset="0"/>
            </a:endParaRPr>
          </a:p>
          <a:p>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126101A7-D750-4D98-86A9-E39316258041}" type="slidenum">
              <a:rPr lang="en-US" smtClean="0"/>
              <a:t>60</a:t>
            </a:fld>
            <a:endParaRPr lang="en-US"/>
          </a:p>
        </p:txBody>
      </p:sp>
    </p:spTree>
    <p:extLst>
      <p:ext uri="{BB962C8B-B14F-4D97-AF65-F5344CB8AC3E}">
        <p14:creationId xmlns:p14="http://schemas.microsoft.com/office/powerpoint/2010/main" val="20624248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6101A7-D750-4D98-86A9-E39316258041}" type="slidenum">
              <a:rPr lang="en-US" smtClean="0"/>
              <a:t>61</a:t>
            </a:fld>
            <a:endParaRPr lang="en-US"/>
          </a:p>
        </p:txBody>
      </p:sp>
    </p:spTree>
    <p:extLst>
      <p:ext uri="{BB962C8B-B14F-4D97-AF65-F5344CB8AC3E}">
        <p14:creationId xmlns:p14="http://schemas.microsoft.com/office/powerpoint/2010/main" val="334567667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b="1" dirty="0" smtClean="0">
                <a:latin typeface="Arial" pitchFamily="34" charset="0"/>
                <a:cs typeface="Arial" pitchFamily="34" charset="0"/>
              </a:rPr>
              <a:t>First hyperlink</a:t>
            </a:r>
            <a:r>
              <a:rPr lang="en-US" dirty="0" smtClean="0">
                <a:latin typeface="Arial" pitchFamily="34" charset="0"/>
                <a:cs typeface="Arial" pitchFamily="34" charset="0"/>
              </a:rPr>
              <a:t> “Approaches to Auschwitz” goes to </a:t>
            </a:r>
            <a:r>
              <a:rPr lang="en-US" dirty="0">
                <a:hlinkClick r:id="rId3"/>
              </a:rPr>
              <a:t>https://www.pbs.org/wgbh/frontline/film/memory-of-the-camps</a:t>
            </a:r>
            <a:r>
              <a:rPr lang="en-US" dirty="0" smtClean="0">
                <a:hlinkClick r:id="rId3"/>
              </a:rPr>
              <a:t>/</a:t>
            </a:r>
            <a:r>
              <a:rPr lang="en-US" dirty="0" smtClean="0"/>
              <a:t> for “Memory of the Camps.”</a:t>
            </a:r>
          </a:p>
          <a:p>
            <a:pPr lvl="0"/>
            <a:r>
              <a:rPr lang="en-US" b="1" dirty="0" smtClean="0">
                <a:latin typeface="Arial" pitchFamily="34" charset="0"/>
                <a:cs typeface="Arial" pitchFamily="34" charset="0"/>
              </a:rPr>
              <a:t>Second hyperlink </a:t>
            </a:r>
            <a:r>
              <a:rPr lang="en-US" dirty="0" smtClean="0">
                <a:latin typeface="Arial" pitchFamily="34" charset="0"/>
                <a:cs typeface="Arial" pitchFamily="34" charset="0"/>
              </a:rPr>
              <a:t>“Chapter 8” goes to </a:t>
            </a:r>
            <a:r>
              <a:rPr lang="en-US" dirty="0" smtClean="0">
                <a:hlinkClick r:id="rId4"/>
              </a:rPr>
              <a:t>https://vimeo.com/89396290</a:t>
            </a:r>
            <a:r>
              <a:rPr lang="en-US" dirty="0" smtClean="0"/>
              <a:t>  for Milgram recreation.</a:t>
            </a:r>
          </a:p>
          <a:p>
            <a:pPr lvl="0"/>
            <a:endParaRPr lang="en-US" dirty="0">
              <a:latin typeface="Arial" pitchFamily="34" charset="0"/>
              <a:cs typeface="Arial" pitchFamily="34" charset="0"/>
            </a:endParaRPr>
          </a:p>
          <a:p>
            <a:pPr lvl="0"/>
            <a:r>
              <a:rPr lang="en-US" dirty="0" smtClean="0">
                <a:latin typeface="Arial" pitchFamily="34" charset="0"/>
                <a:cs typeface="Arial" pitchFamily="34" charset="0"/>
              </a:rPr>
              <a:t>This </a:t>
            </a:r>
            <a:r>
              <a:rPr lang="en-US" dirty="0">
                <a:latin typeface="Arial" pitchFamily="34" charset="0"/>
                <a:cs typeface="Arial" pitchFamily="34" charset="0"/>
              </a:rPr>
              <a:t>is the chapter in the book that most focuses on the Final Solution </a:t>
            </a:r>
            <a:r>
              <a:rPr lang="en-US" i="1" dirty="0">
                <a:latin typeface="Arial" pitchFamily="34" charset="0"/>
                <a:cs typeface="Arial" pitchFamily="34" charset="0"/>
              </a:rPr>
              <a:t>per se</a:t>
            </a:r>
            <a:r>
              <a:rPr lang="en-US" dirty="0">
                <a:latin typeface="Arial" pitchFamily="34" charset="0"/>
                <a:cs typeface="Arial" pitchFamily="34" charset="0"/>
              </a:rPr>
              <a:t>: (1) when the decision for the Final Solution was decided, and by whom; (2) the concentration camps, but especially the six extermination camps; (3) the death marches and the most likely explanation for the “German rage” that was reflected in all of these actions.</a:t>
            </a:r>
          </a:p>
          <a:p>
            <a:pPr lvl="0"/>
            <a:endParaRPr lang="en-US" dirty="0" smtClean="0">
              <a:latin typeface="Arial" pitchFamily="34" charset="0"/>
              <a:cs typeface="Arial" pitchFamily="34" charset="0"/>
            </a:endParaRPr>
          </a:p>
          <a:p>
            <a:pPr lvl="0"/>
            <a:r>
              <a:rPr lang="en-US" dirty="0" smtClean="0">
                <a:latin typeface="Arial" pitchFamily="34" charset="0"/>
                <a:cs typeface="Arial" pitchFamily="34" charset="0"/>
              </a:rPr>
              <a:t>The </a:t>
            </a:r>
            <a:r>
              <a:rPr lang="en-US" dirty="0">
                <a:latin typeface="Arial" pitchFamily="34" charset="0"/>
                <a:cs typeface="Arial" pitchFamily="34" charset="0"/>
              </a:rPr>
              <a:t>chapter’s epigraph tells us what the chapter is about: “The Jewish question takes priority over all other matters” (185).</a:t>
            </a:r>
          </a:p>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62</a:t>
            </a:fld>
            <a:endParaRPr lang="en-US"/>
          </a:p>
        </p:txBody>
      </p:sp>
    </p:spTree>
    <p:extLst>
      <p:ext uri="{BB962C8B-B14F-4D97-AF65-F5344CB8AC3E}">
        <p14:creationId xmlns:p14="http://schemas.microsoft.com/office/powerpoint/2010/main" val="29990252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primary documentary sources concerning the conference consist of the </a:t>
            </a:r>
            <a:r>
              <a:rPr lang="en-US" dirty="0" err="1" smtClean="0"/>
              <a:t>Wannsee</a:t>
            </a:r>
            <a:r>
              <a:rPr lang="en-US" dirty="0" smtClean="0"/>
              <a:t> Protocol, a sanitized summary—only one copy of thirty, the sixteenth, survived the war . . . [it] is by no means a transcript of the proceedings . . . “ (191).</a:t>
            </a:r>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63</a:t>
            </a:fld>
            <a:endParaRPr lang="en-US"/>
          </a:p>
        </p:txBody>
      </p:sp>
    </p:spTree>
    <p:extLst>
      <p:ext uri="{BB962C8B-B14F-4D97-AF65-F5344CB8AC3E}">
        <p14:creationId xmlns:p14="http://schemas.microsoft.com/office/powerpoint/2010/main" val="58966761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primary documentary sources concerning the conference consist of the </a:t>
            </a:r>
            <a:r>
              <a:rPr lang="en-US" dirty="0" err="1" smtClean="0"/>
              <a:t>Wannsee</a:t>
            </a:r>
            <a:r>
              <a:rPr lang="en-US" dirty="0" smtClean="0"/>
              <a:t> Protocol, a sanitized summary—only one copy of thirty, the sixteenth, survived the war . . . [it] is by no means a transcript of the proceedings . . . “ (191).</a:t>
            </a:r>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64</a:t>
            </a:fld>
            <a:endParaRPr lang="en-US"/>
          </a:p>
        </p:txBody>
      </p:sp>
    </p:spTree>
    <p:extLst>
      <p:ext uri="{BB962C8B-B14F-4D97-AF65-F5344CB8AC3E}">
        <p14:creationId xmlns:p14="http://schemas.microsoft.com/office/powerpoint/2010/main" val="58966761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[Hitler’s] role was central.  Without Hitler, there would have been no Final Solution.  By no means, however, did Hitler act alone. . . . many different decisions escalated and expanded the mass killing.  Their exact timing remains contested . . . </a:t>
            </a:r>
            <a:r>
              <a:rPr lang="en-US" dirty="0" smtClean="0"/>
              <a:t>(194).</a:t>
            </a:r>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65</a:t>
            </a:fld>
            <a:endParaRPr lang="en-US"/>
          </a:p>
        </p:txBody>
      </p:sp>
    </p:spTree>
    <p:extLst>
      <p:ext uri="{BB962C8B-B14F-4D97-AF65-F5344CB8AC3E}">
        <p14:creationId xmlns:p14="http://schemas.microsoft.com/office/powerpoint/2010/main" val="10534739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F79466-F3E0-493B-A1F7-8C7CF5BAF3F2}" type="slidenum">
              <a:rPr lang="en-US" smtClean="0"/>
              <a:t>66</a:t>
            </a:fld>
            <a:endParaRPr lang="en-US"/>
          </a:p>
        </p:txBody>
      </p:sp>
    </p:spTree>
    <p:extLst>
      <p:ext uri="{BB962C8B-B14F-4D97-AF65-F5344CB8AC3E}">
        <p14:creationId xmlns:p14="http://schemas.microsoft.com/office/powerpoint/2010/main" val="323186840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F79466-F3E0-493B-A1F7-8C7CF5BAF3F2}" type="slidenum">
              <a:rPr lang="en-US" smtClean="0"/>
              <a:t>67</a:t>
            </a:fld>
            <a:endParaRPr lang="en-US"/>
          </a:p>
        </p:txBody>
      </p:sp>
    </p:spTree>
    <p:extLst>
      <p:ext uri="{BB962C8B-B14F-4D97-AF65-F5344CB8AC3E}">
        <p14:creationId xmlns:p14="http://schemas.microsoft.com/office/powerpoint/2010/main" val="184841151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F79466-F3E0-493B-A1F7-8C7CF5BAF3F2}" type="slidenum">
              <a:rPr lang="en-US" smtClean="0"/>
              <a:t>68</a:t>
            </a:fld>
            <a:endParaRPr lang="en-US"/>
          </a:p>
        </p:txBody>
      </p:sp>
    </p:spTree>
    <p:extLst>
      <p:ext uri="{BB962C8B-B14F-4D97-AF65-F5344CB8AC3E}">
        <p14:creationId xmlns:p14="http://schemas.microsoft.com/office/powerpoint/2010/main" val="301391854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Only </a:t>
            </a:r>
            <a:r>
              <a:rPr lang="en-US" dirty="0"/>
              <a:t>two people known to survive Chelmno </a:t>
            </a:r>
            <a:r>
              <a:rPr lang="en-US" dirty="0" smtClean="0"/>
              <a:t>. . . (</a:t>
            </a:r>
            <a:r>
              <a:rPr lang="en-US" dirty="0"/>
              <a:t>197). Operation </a:t>
            </a:r>
            <a:r>
              <a:rPr lang="en-US" dirty="0" err="1"/>
              <a:t>Reinhard</a:t>
            </a:r>
            <a:r>
              <a:rPr lang="en-US" dirty="0"/>
              <a:t> camps were “. . . named in honor of </a:t>
            </a:r>
            <a:r>
              <a:rPr lang="en-US" dirty="0" err="1"/>
              <a:t>Reinhard</a:t>
            </a:r>
            <a:r>
              <a:rPr lang="en-US" dirty="0"/>
              <a:t> </a:t>
            </a:r>
            <a:r>
              <a:rPr lang="en-US" dirty="0" err="1"/>
              <a:t>Heydrich</a:t>
            </a:r>
            <a:r>
              <a:rPr lang="en-US" dirty="0"/>
              <a:t> after his death on 4 June 1942” (197). </a:t>
            </a:r>
            <a:r>
              <a:rPr lang="en-US" b="1" dirty="0" smtClean="0"/>
              <a:t>Chelmno</a:t>
            </a:r>
            <a:r>
              <a:rPr lang="en-US" dirty="0" smtClean="0"/>
              <a:t> </a:t>
            </a:r>
            <a:r>
              <a:rPr lang="en-US" dirty="0"/>
              <a:t>was in the incorporated territory of Poland.  When brought to the village of Chelmno, Jews were told they were had to take a shower before going to Germany.  Ordered to strip, they were handed towels and soap and pushed through a corridor labeled “washroom” into waiting vans (about 90 people to a van).  The van drove around slowly while carbon monoxide was pumped into the sealed van.  Jews who were part of the “</a:t>
            </a:r>
            <a:r>
              <a:rPr lang="en-US" dirty="0" err="1"/>
              <a:t>Sonderkommando</a:t>
            </a:r>
            <a:r>
              <a:rPr lang="en-US" dirty="0"/>
              <a:t>” (special unit) would unload the bodies (about 1,000 a day) and put them into mass graves; other Jews sorted clothing and cleaned the vans. By the summer of 1942 the stench was so terrible that ovens were brought in.  From 12/41 to 12/42 about 145,000 people, mostly Jews, were killed there</a:t>
            </a:r>
            <a:r>
              <a:rPr lang="en-US" dirty="0" smtClean="0"/>
              <a:t>.</a:t>
            </a:r>
          </a:p>
          <a:p>
            <a:pPr>
              <a:defRPr/>
            </a:pPr>
            <a:r>
              <a:rPr lang="en-US" b="1" dirty="0"/>
              <a:t>Belzec</a:t>
            </a:r>
            <a:r>
              <a:rPr lang="en-US" dirty="0"/>
              <a:t>, near the Polish city of Lublin in the General Government territory, began operations in March 1942.  Belzec had the a fixed installation for gassing that used diesel fuel.  By the spring of 1943 (when the camp was dismantled) 600,000 Jews had died there.</a:t>
            </a:r>
          </a:p>
          <a:p>
            <a:pPr>
              <a:defRPr/>
            </a:pPr>
            <a:r>
              <a:rPr lang="en-US" b="1" dirty="0"/>
              <a:t>Sobibor</a:t>
            </a:r>
            <a:r>
              <a:rPr lang="en-US" dirty="0"/>
              <a:t> (built solely as a killing camp</a:t>
            </a:r>
            <a:r>
              <a:rPr lang="en-US" dirty="0" smtClean="0"/>
              <a:t>) began </a:t>
            </a:r>
            <a:r>
              <a:rPr lang="en-US" dirty="0"/>
              <a:t>mass killing of Jews in April 1942; it closed in October 1943.  250,000 Jews from eastern Poland, the Soviet Union and other European countries were killed there. Trains brought the Jews right into the camp.  In October 1943 there was an uprising by Jewish workers who staged a mass escape; some survived.</a:t>
            </a:r>
          </a:p>
          <a:p>
            <a:pPr>
              <a:defRPr/>
            </a:pPr>
            <a:r>
              <a:rPr lang="en-US" b="1" dirty="0"/>
              <a:t>Treblinka</a:t>
            </a:r>
            <a:r>
              <a:rPr lang="en-US" dirty="0"/>
              <a:t> (also built solely for killing) began in July 1942 and was located 80 miles from Warsaw (the General Government territory).  Its first victims were 300,000 Jews from Warsaw.  Close to a million Jews were killed there</a:t>
            </a:r>
            <a:r>
              <a:rPr lang="en-US" dirty="0" smtClean="0"/>
              <a:t>.</a:t>
            </a:r>
          </a:p>
          <a:p>
            <a:pPr>
              <a:defRPr/>
            </a:pPr>
            <a:r>
              <a:rPr lang="en-US" dirty="0" smtClean="0"/>
              <a:t>[Above from GAH 2114 Fall 2011, based on Paul’s book, </a:t>
            </a:r>
            <a:r>
              <a:rPr lang="en-US" i="1" dirty="0" smtClean="0"/>
              <a:t>Surviving the Camps</a:t>
            </a:r>
            <a:r>
              <a:rPr lang="en-US" dirty="0" smtClean="0"/>
              <a:t>]</a:t>
            </a:r>
            <a:endParaRPr lang="en-US" dirty="0"/>
          </a:p>
          <a:p>
            <a:pPr>
              <a:defRPr/>
            </a:pPr>
            <a:endParaRPr lang="en-US" dirty="0"/>
          </a:p>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69</a:t>
            </a:fld>
            <a:endParaRPr lang="en-US"/>
          </a:p>
        </p:txBody>
      </p:sp>
    </p:spTree>
    <p:extLst>
      <p:ext uri="{BB962C8B-B14F-4D97-AF65-F5344CB8AC3E}">
        <p14:creationId xmlns:p14="http://schemas.microsoft.com/office/powerpoint/2010/main" val="53744401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Majdanek</a:t>
            </a:r>
            <a:r>
              <a:rPr lang="en-US" dirty="0"/>
              <a:t> was a labor camp and a killing center, a mile from the city of Lublin.  Built in the winter of 1940-1, gas chambers were added in 1942.  200,000 people were killed there, 125,000 of whom were Jews.</a:t>
            </a:r>
          </a:p>
          <a:p>
            <a:r>
              <a:rPr lang="en-US" dirty="0"/>
              <a:t>[Above from GAH 2114 Fall 2011, based on Paul’s book, </a:t>
            </a:r>
            <a:r>
              <a:rPr lang="en-US" i="1" dirty="0"/>
              <a:t>Surviving the Camps</a:t>
            </a:r>
            <a:r>
              <a:rPr lang="en-US" dirty="0"/>
              <a:t>]</a:t>
            </a:r>
          </a:p>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70</a:t>
            </a:fld>
            <a:endParaRPr lang="en-US"/>
          </a:p>
        </p:txBody>
      </p:sp>
    </p:spTree>
    <p:extLst>
      <p:ext uri="{BB962C8B-B14F-4D97-AF65-F5344CB8AC3E}">
        <p14:creationId xmlns:p14="http://schemas.microsoft.com/office/powerpoint/2010/main" val="12009297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b="1" dirty="0"/>
              <a:t>Auschwitz</a:t>
            </a:r>
            <a:r>
              <a:rPr lang="en-US" dirty="0"/>
              <a:t> was established, with its initial batch of prisoners arriving in July 1940.  Auschwitz (covering 15 square miles and consisting of three camps and many sub-camps) was not established on the Dachau model; it had different purposes.  It was intended to terrorize the local Polish population.  It also was seen as an economic resource since the region had raw materials valuable to the Nazis.  Thus, it initially was a camp for Poles, not Jews, and it was seen as a source of labor and resources.  It was the first created outside of the Old Reich.  As such, Auschwitz was the first of what would become a continent-wide phenomenon, with camps in Austria, Belgium, Bulgaria, Czechoslovakia, France, Germany, Greece, Italy, Lithuania, Luxembourg, Netherlands, Norway, Poland, </a:t>
            </a:r>
            <a:r>
              <a:rPr lang="en-US" dirty="0" err="1"/>
              <a:t>Roumania</a:t>
            </a:r>
            <a:r>
              <a:rPr lang="en-US" dirty="0"/>
              <a:t>, and Yugoslavia (among other countries).</a:t>
            </a:r>
          </a:p>
          <a:p>
            <a:pPr marL="0" lvl="2"/>
            <a:r>
              <a:rPr lang="en-US" dirty="0"/>
              <a:t>[Above from GAH 2114 Fall 2011, based on Paul’s book, </a:t>
            </a:r>
            <a:r>
              <a:rPr lang="en-US" i="1" dirty="0"/>
              <a:t>Surviving the Camps</a:t>
            </a:r>
            <a:r>
              <a:rPr lang="en-US" dirty="0"/>
              <a:t>]</a:t>
            </a:r>
          </a:p>
          <a:p>
            <a:pPr marL="0" lvl="2"/>
            <a:endParaRPr lang="en-US" dirty="0" smtClean="0"/>
          </a:p>
          <a:p>
            <a:pPr marL="0" lvl="2"/>
            <a:r>
              <a:rPr lang="en-US" dirty="0" smtClean="0"/>
              <a:t>Auschwitz </a:t>
            </a:r>
            <a:r>
              <a:rPr lang="en-US" dirty="0"/>
              <a:t>grew in size because I.G. </a:t>
            </a:r>
            <a:r>
              <a:rPr lang="en-US" dirty="0" err="1"/>
              <a:t>Farben</a:t>
            </a:r>
            <a:r>
              <a:rPr lang="en-US" dirty="0"/>
              <a:t>, wanting to take advantage of slave labor, opened a factory site there, and it was the place where hundreds of thousands of Soviet POWs were sent</a:t>
            </a:r>
            <a:r>
              <a:rPr lang="en-US" dirty="0" smtClean="0"/>
              <a:t>.</a:t>
            </a:r>
          </a:p>
          <a:p>
            <a:pPr marL="0" lvl="2"/>
            <a:endParaRPr lang="en-US" dirty="0"/>
          </a:p>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71</a:t>
            </a:fld>
            <a:endParaRPr lang="en-US"/>
          </a:p>
        </p:txBody>
      </p:sp>
    </p:spTree>
    <p:extLst>
      <p:ext uri="{BB962C8B-B14F-4D97-AF65-F5344CB8AC3E}">
        <p14:creationId xmlns:p14="http://schemas.microsoft.com/office/powerpoint/2010/main" val="10015825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F79466-F3E0-493B-A1F7-8C7CF5BAF3F2}" type="slidenum">
              <a:rPr lang="en-US" smtClean="0"/>
              <a:t>72</a:t>
            </a:fld>
            <a:endParaRPr lang="en-US"/>
          </a:p>
        </p:txBody>
      </p:sp>
    </p:spTree>
    <p:extLst>
      <p:ext uri="{BB962C8B-B14F-4D97-AF65-F5344CB8AC3E}">
        <p14:creationId xmlns:p14="http://schemas.microsoft.com/office/powerpoint/2010/main" val="39216857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F79466-F3E0-493B-A1F7-8C7CF5BAF3F2}" type="slidenum">
              <a:rPr lang="en-US" smtClean="0"/>
              <a:t>73</a:t>
            </a:fld>
            <a:endParaRPr lang="en-US"/>
          </a:p>
        </p:txBody>
      </p:sp>
    </p:spTree>
    <p:extLst>
      <p:ext uri="{BB962C8B-B14F-4D97-AF65-F5344CB8AC3E}">
        <p14:creationId xmlns:p14="http://schemas.microsoft.com/office/powerpoint/2010/main" val="409680872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Forced marches took place “during the winter of 1944-45 . . . The term </a:t>
            </a:r>
            <a:r>
              <a:rPr lang="en-US" i="1" dirty="0"/>
              <a:t>death march,</a:t>
            </a:r>
            <a:r>
              <a:rPr lang="en-US" dirty="0"/>
              <a:t> however, understates the reality to which it refers.  Daniel </a:t>
            </a:r>
            <a:r>
              <a:rPr lang="en-US" dirty="0" err="1"/>
              <a:t>Goldhagen</a:t>
            </a:r>
            <a:r>
              <a:rPr lang="en-US" dirty="0"/>
              <a:t> rightly speaks of </a:t>
            </a:r>
            <a:r>
              <a:rPr lang="en-US" i="1" dirty="0"/>
              <a:t>extermination</a:t>
            </a:r>
            <a:r>
              <a:rPr lang="en-US" dirty="0"/>
              <a:t> marches” (208</a:t>
            </a:r>
            <a:r>
              <a:rPr lang="en-US" dirty="0" smtClean="0"/>
              <a:t>).</a:t>
            </a:r>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74</a:t>
            </a:fld>
            <a:endParaRPr lang="en-US"/>
          </a:p>
        </p:txBody>
      </p:sp>
    </p:spTree>
    <p:extLst>
      <p:ext uri="{BB962C8B-B14F-4D97-AF65-F5344CB8AC3E}">
        <p14:creationId xmlns:p14="http://schemas.microsoft.com/office/powerpoint/2010/main" val="365127656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75</a:t>
            </a:fld>
            <a:endParaRPr lang="en-US"/>
          </a:p>
        </p:txBody>
      </p:sp>
    </p:spTree>
    <p:extLst>
      <p:ext uri="{BB962C8B-B14F-4D97-AF65-F5344CB8AC3E}">
        <p14:creationId xmlns:p14="http://schemas.microsoft.com/office/powerpoint/2010/main" val="4821875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VERY IMPORTANT: R&amp;R write </a:t>
            </a:r>
            <a:r>
              <a:rPr lang="en-US" dirty="0" smtClean="0"/>
              <a:t>that</a:t>
            </a:r>
            <a:endParaRPr lang="en-US" dirty="0"/>
          </a:p>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76</a:t>
            </a:fld>
            <a:endParaRPr lang="en-US"/>
          </a:p>
        </p:txBody>
      </p:sp>
    </p:spTree>
    <p:extLst>
      <p:ext uri="{BB962C8B-B14F-4D97-AF65-F5344CB8AC3E}">
        <p14:creationId xmlns:p14="http://schemas.microsoft.com/office/powerpoint/2010/main" val="19410577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r>
              <a:rPr lang="en-US" dirty="0"/>
              <a:t>. . this explanation is consistent with the </a:t>
            </a:r>
            <a:r>
              <a:rPr lang="en-US" dirty="0" smtClean="0"/>
              <a:t>following:</a:t>
            </a:r>
          </a:p>
          <a:p>
            <a:r>
              <a:rPr lang="en-US" dirty="0" smtClean="0"/>
              <a:t>-- Hitler’s </a:t>
            </a:r>
            <a:r>
              <a:rPr lang="en-US" dirty="0"/>
              <a:t>‘prophecy’ of 30 January 1939 and his subsequent repetitions of that prophecy both before and after the decision was taken to implement the Final Solution </a:t>
            </a:r>
            <a:r>
              <a:rPr lang="en-US" dirty="0" smtClean="0"/>
              <a:t>fully</a:t>
            </a:r>
          </a:p>
          <a:p>
            <a:r>
              <a:rPr lang="en-US" dirty="0" smtClean="0"/>
              <a:t>-- The </a:t>
            </a:r>
            <a:r>
              <a:rPr lang="en-US" dirty="0"/>
              <a:t>summer 1941 decision, supported by the </a:t>
            </a:r>
            <a:r>
              <a:rPr lang="en-US" i="1" dirty="0"/>
              <a:t>Wehrmacht</a:t>
            </a:r>
            <a:r>
              <a:rPr lang="en-US" dirty="0"/>
              <a:t>, to murder Soviet Jewry, save for a small number of especially useful skilled workers and </a:t>
            </a:r>
            <a:r>
              <a:rPr lang="en-US" dirty="0" smtClean="0"/>
              <a:t>professionals</a:t>
            </a:r>
          </a:p>
          <a:p>
            <a:r>
              <a:rPr lang="en-US" dirty="0" smtClean="0"/>
              <a:t>-- Christian </a:t>
            </a:r>
            <a:r>
              <a:rPr lang="en-US" dirty="0" err="1"/>
              <a:t>Gerlach’s</a:t>
            </a:r>
            <a:r>
              <a:rPr lang="en-US" dirty="0"/>
              <a:t> theory concerning the timing and the motivation for Hitler’s decision to murder the Jews of </a:t>
            </a:r>
            <a:r>
              <a:rPr lang="en-US" dirty="0" err="1"/>
              <a:t>Gemany</a:t>
            </a:r>
            <a:r>
              <a:rPr lang="en-US" dirty="0"/>
              <a:t>, which emphasizes Hitler’s belief that, with America’s entry into the war, the Jews had succeeded in bringing Germany into a world </a:t>
            </a:r>
            <a:r>
              <a:rPr lang="en-US" dirty="0" smtClean="0"/>
              <a:t>war</a:t>
            </a:r>
          </a:p>
          <a:p>
            <a:r>
              <a:rPr lang="en-US" dirty="0" smtClean="0"/>
              <a:t>-- The </a:t>
            </a:r>
            <a:r>
              <a:rPr lang="en-US" dirty="0"/>
              <a:t>findings of Robert </a:t>
            </a:r>
            <a:r>
              <a:rPr lang="en-US" dirty="0" err="1"/>
              <a:t>Gellately</a:t>
            </a:r>
            <a:r>
              <a:rPr lang="en-US" dirty="0"/>
              <a:t> and others who reliably stress, in </a:t>
            </a:r>
            <a:r>
              <a:rPr lang="en-US" dirty="0" err="1"/>
              <a:t>Gellately’s</a:t>
            </a:r>
            <a:r>
              <a:rPr lang="en-US" dirty="0"/>
              <a:t> words, that ‘the great majority of German people [were] devoted to Hitler and they supported him to the bitter </a:t>
            </a:r>
            <a:r>
              <a:rPr lang="en-US" dirty="0" smtClean="0"/>
              <a:t>end’</a:t>
            </a:r>
          </a:p>
          <a:p>
            <a:r>
              <a:rPr lang="en-US" dirty="0" smtClean="0"/>
              <a:t>-- Hitler’s </a:t>
            </a:r>
            <a:r>
              <a:rPr lang="en-US" dirty="0"/>
              <a:t>political testament composed in his Berlin bunker on 29 April 1945 a few hours before his suicide” (211-212)</a:t>
            </a:r>
          </a:p>
          <a:p>
            <a:endParaRPr lang="en-US" dirty="0"/>
          </a:p>
        </p:txBody>
      </p:sp>
      <p:sp>
        <p:nvSpPr>
          <p:cNvPr id="4" name="Slide Number Placeholder 3"/>
          <p:cNvSpPr>
            <a:spLocks noGrp="1"/>
          </p:cNvSpPr>
          <p:nvPr>
            <p:ph type="sldNum" sz="quarter" idx="10"/>
          </p:nvPr>
        </p:nvSpPr>
        <p:spPr/>
        <p:txBody>
          <a:bodyPr/>
          <a:lstStyle/>
          <a:p>
            <a:fld id="{4BF79466-F3E0-493B-A1F7-8C7CF5BAF3F2}" type="slidenum">
              <a:rPr lang="en-US" smtClean="0"/>
              <a:t>77</a:t>
            </a:fld>
            <a:endParaRPr lang="en-US"/>
          </a:p>
        </p:txBody>
      </p:sp>
    </p:spTree>
    <p:extLst>
      <p:ext uri="{BB962C8B-B14F-4D97-AF65-F5344CB8AC3E}">
        <p14:creationId xmlns:p14="http://schemas.microsoft.com/office/powerpoint/2010/main" val="41418104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a:t>
            </a:r>
            <a:r>
              <a:rPr lang="en-US" dirty="0" err="1" smtClean="0"/>
              <a:t>Goldhagenian</a:t>
            </a:r>
            <a:r>
              <a:rPr lang="en-US" smtClean="0"/>
              <a:t>.”</a:t>
            </a:r>
            <a:endParaRPr lang="en-US"/>
          </a:p>
        </p:txBody>
      </p:sp>
      <p:sp>
        <p:nvSpPr>
          <p:cNvPr id="4" name="Slide Number Placeholder 3"/>
          <p:cNvSpPr>
            <a:spLocks noGrp="1"/>
          </p:cNvSpPr>
          <p:nvPr>
            <p:ph type="sldNum" sz="quarter" idx="10"/>
          </p:nvPr>
        </p:nvSpPr>
        <p:spPr/>
        <p:txBody>
          <a:bodyPr/>
          <a:lstStyle/>
          <a:p>
            <a:fld id="{4BF79466-F3E0-493B-A1F7-8C7CF5BAF3F2}" type="slidenum">
              <a:rPr lang="en-US" smtClean="0"/>
              <a:t>78</a:t>
            </a:fld>
            <a:endParaRPr lang="en-US"/>
          </a:p>
        </p:txBody>
      </p:sp>
    </p:spTree>
    <p:extLst>
      <p:ext uri="{BB962C8B-B14F-4D97-AF65-F5344CB8AC3E}">
        <p14:creationId xmlns:p14="http://schemas.microsoft.com/office/powerpoint/2010/main" val="10277733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8F5C52-B1A8-4A38-8BF7-3D1FF45844B4}" type="datetimeFigureOut">
              <a:rPr lang="en-US" smtClean="0"/>
              <a:t>9/22/2019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1511234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5C52-B1A8-4A38-8BF7-3D1FF45844B4}" type="datetimeFigureOut">
              <a:rPr lang="en-US" smtClean="0"/>
              <a:t>9/22/2019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292780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B8F5C52-B1A8-4A38-8BF7-3D1FF45844B4}" type="datetimeFigureOut">
              <a:rPr lang="en-US" smtClean="0"/>
              <a:t>9/22/2019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1427126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B8F5C52-B1A8-4A38-8BF7-3D1FF45844B4}" type="datetimeFigureOut">
              <a:rPr lang="en-US" smtClean="0"/>
              <a:t>9/22/2019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1116311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8F5C52-B1A8-4A38-8BF7-3D1FF45844B4}" type="datetimeFigureOut">
              <a:rPr lang="en-US" smtClean="0"/>
              <a:t>9/22/2019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3559654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8F5C52-B1A8-4A38-8BF7-3D1FF45844B4}" type="datetimeFigureOut">
              <a:rPr lang="en-US" smtClean="0"/>
              <a:t>9/22/2019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4082714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F5C52-B1A8-4A38-8BF7-3D1FF45844B4}" type="datetimeFigureOut">
              <a:rPr lang="en-US" smtClean="0"/>
              <a:t>9/22/2019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3155194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5C52-B1A8-4A38-8BF7-3D1FF45844B4}" type="datetimeFigureOut">
              <a:rPr lang="en-US" smtClean="0"/>
              <a:t>9/22/2019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403260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8F5C52-B1A8-4A38-8BF7-3D1FF45844B4}" type="datetimeFigureOut">
              <a:rPr lang="en-US" smtClean="0"/>
              <a:t>9/22/2019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307892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5C52-B1A8-4A38-8BF7-3D1FF45844B4}" type="datetimeFigureOut">
              <a:rPr lang="en-US" smtClean="0"/>
              <a:t>9/22/2019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3192722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8F5C52-B1A8-4A38-8BF7-3D1FF45844B4}" type="datetimeFigureOut">
              <a:rPr lang="en-US" smtClean="0"/>
              <a:t>9/22/2019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8883E28-FB3D-4ABF-9E1C-D2261CC563FA}" type="slidenum">
              <a:rPr lang="en-US" smtClean="0"/>
              <a:t>‹#›</a:t>
            </a:fld>
            <a:endParaRPr lang="en-US"/>
          </a:p>
        </p:txBody>
      </p:sp>
    </p:spTree>
    <p:extLst>
      <p:ext uri="{BB962C8B-B14F-4D97-AF65-F5344CB8AC3E}">
        <p14:creationId xmlns:p14="http://schemas.microsoft.com/office/powerpoint/2010/main" val="1177352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8F5C52-B1A8-4A38-8BF7-3D1FF45844B4}" type="datetimeFigureOut">
              <a:rPr lang="en-US" smtClean="0"/>
              <a:t>9/22/2019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883E28-FB3D-4ABF-9E1C-D2261CC563FA}" type="slidenum">
              <a:rPr lang="en-US" smtClean="0"/>
              <a:t>‹#›</a:t>
            </a:fld>
            <a:endParaRPr lang="en-US"/>
          </a:p>
        </p:txBody>
      </p:sp>
    </p:spTree>
    <p:extLst>
      <p:ext uri="{BB962C8B-B14F-4D97-AF65-F5344CB8AC3E}">
        <p14:creationId xmlns:p14="http://schemas.microsoft.com/office/powerpoint/2010/main" val="3202046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dYAAN36oiBs"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hyperlink" Target="https://www.youtube.com/watch?v=hyfx9jL1ymI"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pbs.org/wgbh/frontline/film/memory-of-the-camps/" TargetMode="External"/><Relationship Id="rId2" Type="http://schemas.openxmlformats.org/officeDocument/2006/relationships/notesSlide" Target="../notesSlides/notesSlide62.xml"/><Relationship Id="rId1" Type="http://schemas.openxmlformats.org/officeDocument/2006/relationships/slideLayout" Target="../slideLayouts/slideLayout1.xml"/><Relationship Id="rId4" Type="http://schemas.openxmlformats.org/officeDocument/2006/relationships/hyperlink" Target="https://vimeo.com/89396290"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09600" y="533400"/>
            <a:ext cx="7772400" cy="1470025"/>
          </a:xfrm>
        </p:spPr>
        <p:txBody>
          <a:bodyPr/>
          <a:lstStyle/>
          <a:p>
            <a:pPr eaLnBrk="1" hangingPunct="1"/>
            <a:r>
              <a:rPr lang="en-US" altLang="en-US" i="1" smtClean="0"/>
              <a:t>Approaches to Auschwitz</a:t>
            </a:r>
            <a:br>
              <a:rPr lang="en-US" altLang="en-US" i="1" smtClean="0"/>
            </a:br>
            <a:r>
              <a:rPr lang="en-US" altLang="en-US" smtClean="0">
                <a:hlinkClick r:id="rId3"/>
              </a:rPr>
              <a:t>Prologue</a:t>
            </a:r>
            <a:endParaRPr lang="en-US" altLang="en-US" i="1" smtClean="0"/>
          </a:p>
        </p:txBody>
      </p:sp>
      <p:sp>
        <p:nvSpPr>
          <p:cNvPr id="3" name="Subtitle 2"/>
          <p:cNvSpPr>
            <a:spLocks noGrp="1"/>
          </p:cNvSpPr>
          <p:nvPr>
            <p:ph type="subTitle" idx="1"/>
          </p:nvPr>
        </p:nvSpPr>
        <p:spPr>
          <a:xfrm>
            <a:off x="1371600" y="2133600"/>
            <a:ext cx="6400800" cy="1219200"/>
          </a:xfrm>
        </p:spPr>
        <p:txBody>
          <a:bodyPr rtlCol="0">
            <a:normAutofit/>
          </a:bodyPr>
          <a:lstStyle/>
          <a:p>
            <a:pPr eaLnBrk="1" fontAlgn="auto" hangingPunct="1">
              <a:spcAft>
                <a:spcPts val="0"/>
              </a:spcAft>
              <a:buFont typeface="Arial" panose="020B0604020202020204" pitchFamily="34" charset="0"/>
              <a:buNone/>
              <a:defRPr/>
            </a:pPr>
            <a:r>
              <a:rPr lang="en-US" dirty="0" smtClean="0"/>
              <a:t>GIS 4641</a:t>
            </a:r>
          </a:p>
          <a:p>
            <a:pPr eaLnBrk="1" fontAlgn="auto" hangingPunct="1">
              <a:spcAft>
                <a:spcPts val="0"/>
              </a:spcAft>
              <a:buFont typeface="Arial" panose="020B0604020202020204" pitchFamily="34" charset="0"/>
              <a:buNone/>
              <a:defRPr/>
            </a:pPr>
            <a:r>
              <a:rPr lang="en-US" dirty="0" smtClean="0"/>
              <a:t>Approaches to Auschwitz</a:t>
            </a:r>
          </a:p>
        </p:txBody>
      </p:sp>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3581400"/>
            <a:ext cx="3394075" cy="2455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7743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altLang="en-US" dirty="0" smtClean="0"/>
              <a:t>The Horst Wessel Song</a:t>
            </a:r>
          </a:p>
        </p:txBody>
      </p:sp>
      <p:sp>
        <p:nvSpPr>
          <p:cNvPr id="3" name="Subtitle 2"/>
          <p:cNvSpPr>
            <a:spLocks noGrp="1"/>
          </p:cNvSpPr>
          <p:nvPr>
            <p:ph idx="1"/>
          </p:nvPr>
        </p:nvSpPr>
        <p:spPr/>
        <p:txBody>
          <a:bodyPr rtlCol="0">
            <a:normAutofit fontScale="47500" lnSpcReduction="20000"/>
          </a:bodyPr>
          <a:lstStyle/>
          <a:p>
            <a:pPr marL="0" indent="0">
              <a:buFont typeface="Arial" charset="0"/>
              <a:buNone/>
              <a:defRPr/>
            </a:pPr>
            <a:r>
              <a:rPr lang="en-US" sz="3400" u="sng" dirty="0"/>
              <a:t>The Horst Wessel Song</a:t>
            </a:r>
            <a:endParaRPr lang="en-US" sz="3400" dirty="0"/>
          </a:p>
          <a:p>
            <a:pPr marL="0" indent="0">
              <a:buFont typeface="Arial" charset="0"/>
              <a:buNone/>
              <a:defRPr/>
            </a:pPr>
            <a:endParaRPr lang="en-US" sz="3400" dirty="0" smtClean="0"/>
          </a:p>
          <a:p>
            <a:pPr marL="0" indent="0">
              <a:buFont typeface="Arial" charset="0"/>
              <a:buNone/>
              <a:defRPr/>
            </a:pPr>
            <a:r>
              <a:rPr lang="en-US" sz="3400" dirty="0" smtClean="0"/>
              <a:t>Flag </a:t>
            </a:r>
            <a:r>
              <a:rPr lang="en-US" sz="3400" dirty="0"/>
              <a:t>high, ranks closed,</a:t>
            </a:r>
            <a:br>
              <a:rPr lang="en-US" sz="3400" dirty="0"/>
            </a:br>
            <a:r>
              <a:rPr lang="en-US" sz="3400" dirty="0"/>
              <a:t>The S.A. marches with silent solid steps.</a:t>
            </a:r>
            <a:br>
              <a:rPr lang="en-US" sz="3400" dirty="0"/>
            </a:br>
            <a:r>
              <a:rPr lang="en-US" sz="3400" dirty="0"/>
              <a:t>Comrades shot by the red front and reaction</a:t>
            </a:r>
            <a:br>
              <a:rPr lang="en-US" sz="3400" dirty="0"/>
            </a:br>
            <a:r>
              <a:rPr lang="en-US" sz="3400" dirty="0"/>
              <a:t>March in spirit with us in our ranks. </a:t>
            </a:r>
            <a:br>
              <a:rPr lang="en-US" sz="3400" dirty="0"/>
            </a:br>
            <a:r>
              <a:rPr lang="en-US" sz="3400" dirty="0"/>
              <a:t/>
            </a:r>
            <a:br>
              <a:rPr lang="en-US" sz="3400" dirty="0"/>
            </a:br>
            <a:r>
              <a:rPr lang="en-US" sz="3400" dirty="0"/>
              <a:t>The street free for the brown battalions,</a:t>
            </a:r>
            <a:br>
              <a:rPr lang="en-US" sz="3400" dirty="0"/>
            </a:br>
            <a:r>
              <a:rPr lang="en-US" sz="3400" dirty="0"/>
              <a:t>The street free for the Storm Troopers.</a:t>
            </a:r>
            <a:br>
              <a:rPr lang="en-US" sz="3400" dirty="0"/>
            </a:br>
            <a:r>
              <a:rPr lang="en-US" sz="3400" dirty="0"/>
              <a:t>Millions, full of hope, look up at the swastika;</a:t>
            </a:r>
            <a:br>
              <a:rPr lang="en-US" sz="3400" dirty="0"/>
            </a:br>
            <a:r>
              <a:rPr lang="en-US" sz="3400" dirty="0"/>
              <a:t>The day breaks for freedom and for bread. </a:t>
            </a:r>
            <a:br>
              <a:rPr lang="en-US" sz="3400" dirty="0"/>
            </a:br>
            <a:r>
              <a:rPr lang="en-US" sz="3400" dirty="0"/>
              <a:t/>
            </a:r>
            <a:br>
              <a:rPr lang="en-US" sz="3400" dirty="0"/>
            </a:br>
            <a:r>
              <a:rPr lang="en-US" sz="3400" dirty="0"/>
              <a:t>For the last time the call will now be blown;</a:t>
            </a:r>
            <a:br>
              <a:rPr lang="en-US" sz="3400" dirty="0"/>
            </a:br>
            <a:r>
              <a:rPr lang="en-US" sz="3400" dirty="0"/>
              <a:t>For the struggle now we all stand ready.</a:t>
            </a:r>
            <a:br>
              <a:rPr lang="en-US" sz="3400" dirty="0"/>
            </a:br>
            <a:r>
              <a:rPr lang="en-US" sz="3400" dirty="0"/>
              <a:t>Soon will fly Hitler-flags over every street;</a:t>
            </a:r>
            <a:br>
              <a:rPr lang="en-US" sz="3400" dirty="0"/>
            </a:br>
            <a:r>
              <a:rPr lang="en-US" sz="3400" dirty="0"/>
              <a:t>Slavery will last only a short time </a:t>
            </a:r>
            <a:r>
              <a:rPr lang="en-US" sz="3400" dirty="0" smtClean="0"/>
              <a:t>longer.</a:t>
            </a:r>
          </a:p>
          <a:p>
            <a:pPr marL="0" indent="0">
              <a:buFont typeface="Arial" charset="0"/>
              <a:buNone/>
              <a:defRPr/>
            </a:pPr>
            <a:endParaRPr lang="en-US" sz="3400" dirty="0"/>
          </a:p>
          <a:p>
            <a:pPr marL="0" indent="0">
              <a:buFont typeface="Arial" charset="0"/>
              <a:buNone/>
              <a:defRPr/>
            </a:pPr>
            <a:r>
              <a:rPr lang="en-US" sz="3400" dirty="0" smtClean="0"/>
              <a:t>Flag </a:t>
            </a:r>
            <a:r>
              <a:rPr lang="en-US" sz="3400" dirty="0"/>
              <a:t>high, ranks closed,</a:t>
            </a:r>
            <a:br>
              <a:rPr lang="en-US" sz="3400" dirty="0"/>
            </a:br>
            <a:r>
              <a:rPr lang="en-US" sz="3400" dirty="0"/>
              <a:t>The S.A. marches with silent solid steps.</a:t>
            </a:r>
            <a:br>
              <a:rPr lang="en-US" sz="3400" dirty="0"/>
            </a:br>
            <a:r>
              <a:rPr lang="en-US" sz="3400" dirty="0"/>
              <a:t>Comrades shot by the red front and reaction</a:t>
            </a:r>
            <a:br>
              <a:rPr lang="en-US" sz="3400" dirty="0"/>
            </a:br>
            <a:r>
              <a:rPr lang="en-US" sz="3400" dirty="0"/>
              <a:t>March in spirit with us in our ranks.</a:t>
            </a:r>
          </a:p>
          <a:p>
            <a:pPr eaLnBrk="1" fontAlgn="auto" hangingPunct="1">
              <a:spcAft>
                <a:spcPts val="0"/>
              </a:spcAft>
              <a:buFont typeface="Arial" panose="020B0604020202020204" pitchFamily="34" charset="0"/>
              <a:buNone/>
              <a:defRPr/>
            </a:pPr>
            <a:endParaRPr lang="en-US" dirty="0" smtClean="0"/>
          </a:p>
        </p:txBody>
      </p:sp>
    </p:spTree>
    <p:extLst>
      <p:ext uri="{BB962C8B-B14F-4D97-AF65-F5344CB8AC3E}">
        <p14:creationId xmlns:p14="http://schemas.microsoft.com/office/powerpoint/2010/main" val="9029749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altLang="en-US" smtClean="0"/>
              <a:t>Terms</a:t>
            </a:r>
          </a:p>
        </p:txBody>
      </p:sp>
      <p:sp>
        <p:nvSpPr>
          <p:cNvPr id="3075" name="Content Placeholder 2"/>
          <p:cNvSpPr>
            <a:spLocks noGrp="1"/>
          </p:cNvSpPr>
          <p:nvPr>
            <p:ph idx="1"/>
          </p:nvPr>
        </p:nvSpPr>
        <p:spPr/>
        <p:txBody>
          <a:bodyPr/>
          <a:lstStyle/>
          <a:p>
            <a:pPr eaLnBrk="1" hangingPunct="1"/>
            <a:r>
              <a:rPr lang="en-US" altLang="en-US" smtClean="0"/>
              <a:t>Holocaust </a:t>
            </a:r>
            <a:r>
              <a:rPr lang="en-US" altLang="en-US" sz="1800" smtClean="0"/>
              <a:t>(2)</a:t>
            </a:r>
            <a:endParaRPr lang="en-US" altLang="en-US" smtClean="0"/>
          </a:p>
          <a:p>
            <a:pPr lvl="1" eaLnBrk="1" hangingPunct="1"/>
            <a:r>
              <a:rPr lang="en-US" altLang="en-US" smtClean="0"/>
              <a:t>Systematic</a:t>
            </a:r>
          </a:p>
          <a:p>
            <a:pPr lvl="1" eaLnBrk="1" hangingPunct="1"/>
            <a:r>
              <a:rPr lang="en-US" altLang="en-US" smtClean="0"/>
              <a:t>State-organized</a:t>
            </a:r>
          </a:p>
          <a:p>
            <a:pPr lvl="1" eaLnBrk="1" hangingPunct="1"/>
            <a:r>
              <a:rPr lang="en-US" altLang="en-US" smtClean="0"/>
              <a:t>Persecution and murder</a:t>
            </a:r>
          </a:p>
          <a:p>
            <a:pPr lvl="1" eaLnBrk="1" hangingPunct="1"/>
            <a:r>
              <a:rPr lang="en-US" altLang="en-US" smtClean="0"/>
              <a:t>Approximately six million Jews</a:t>
            </a:r>
          </a:p>
          <a:p>
            <a:pPr lvl="1" eaLnBrk="1" hangingPunct="1"/>
            <a:r>
              <a:rPr lang="en-US" altLang="en-US" smtClean="0"/>
              <a:t>Nazi Germany and collaborators</a:t>
            </a:r>
          </a:p>
          <a:p>
            <a:pPr eaLnBrk="1" hangingPunct="1"/>
            <a:r>
              <a:rPr lang="en-US" altLang="en-US" smtClean="0"/>
              <a:t>Final Solution </a:t>
            </a:r>
            <a:r>
              <a:rPr lang="en-US" altLang="en-US" sz="1800" smtClean="0"/>
              <a:t>(3)</a:t>
            </a:r>
          </a:p>
          <a:p>
            <a:pPr eaLnBrk="1" hangingPunct="1"/>
            <a:r>
              <a:rPr lang="en-US" altLang="en-US" smtClean="0"/>
              <a:t>Shoah </a:t>
            </a:r>
            <a:r>
              <a:rPr lang="en-US" altLang="en-US" sz="1800" smtClean="0"/>
              <a:t>(4)</a:t>
            </a:r>
          </a:p>
          <a:p>
            <a:pPr eaLnBrk="1" hangingPunct="1"/>
            <a:endParaRPr lang="en-US" altLang="en-US" sz="1800" smtClean="0"/>
          </a:p>
          <a:p>
            <a:pPr eaLnBrk="1" hangingPunct="1">
              <a:buFont typeface="Arial" charset="0"/>
              <a:buNone/>
            </a:pPr>
            <a:endParaRPr lang="en-US" altLang="en-US" smtClean="0"/>
          </a:p>
        </p:txBody>
      </p:sp>
    </p:spTree>
    <p:extLst>
      <p:ext uri="{BB962C8B-B14F-4D97-AF65-F5344CB8AC3E}">
        <p14:creationId xmlns:p14="http://schemas.microsoft.com/office/powerpoint/2010/main" val="592095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7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smtClean="0"/>
              <a:t>“Nazis” or “Germans”</a:t>
            </a:r>
          </a:p>
        </p:txBody>
      </p:sp>
      <p:sp>
        <p:nvSpPr>
          <p:cNvPr id="5123" name="Content Placeholder 2"/>
          <p:cNvSpPr>
            <a:spLocks noGrp="1"/>
          </p:cNvSpPr>
          <p:nvPr>
            <p:ph idx="1"/>
          </p:nvPr>
        </p:nvSpPr>
        <p:spPr/>
        <p:txBody>
          <a:bodyPr/>
          <a:lstStyle/>
          <a:p>
            <a:r>
              <a:rPr lang="en-US" altLang="en-US" sz="3000" smtClean="0"/>
              <a:t>Not all Germans were Nazis</a:t>
            </a:r>
          </a:p>
          <a:p>
            <a:pPr lvl="1"/>
            <a:r>
              <a:rPr lang="en-US" altLang="en-US" sz="2600" smtClean="0"/>
              <a:t>“Nazis” were members of the Nazi Party</a:t>
            </a:r>
          </a:p>
          <a:p>
            <a:r>
              <a:rPr lang="en-US" altLang="en-US" sz="3000" smtClean="0"/>
              <a:t>Not all Nazis were perpetrators</a:t>
            </a:r>
          </a:p>
          <a:p>
            <a:r>
              <a:rPr lang="en-US" altLang="en-US" sz="3000" smtClean="0"/>
              <a:t>Not all perpetrators were Nazis or Germans</a:t>
            </a:r>
          </a:p>
          <a:p>
            <a:pPr lvl="1"/>
            <a:r>
              <a:rPr lang="en-US" altLang="en-US" sz="2600" smtClean="0"/>
              <a:t>Therefore, which term is used depends on context</a:t>
            </a:r>
          </a:p>
          <a:p>
            <a:r>
              <a:rPr lang="en-US" altLang="en-US" sz="3000" smtClean="0"/>
              <a:t>“. . . Use </a:t>
            </a:r>
            <a:r>
              <a:rPr lang="en-US" altLang="en-US" sz="3000" i="1" smtClean="0"/>
              <a:t>Nazi</a:t>
            </a:r>
            <a:r>
              <a:rPr lang="en-US" altLang="en-US" sz="3000" smtClean="0"/>
              <a:t> when we refer to the ideology and actions of the Nazi Party. </a:t>
            </a:r>
            <a:r>
              <a:rPr lang="en-US" altLang="en-US" sz="3000" i="1" smtClean="0"/>
              <a:t>Germans</a:t>
            </a:r>
            <a:r>
              <a:rPr lang="en-US" altLang="en-US" sz="3000" smtClean="0"/>
              <a:t> will refer to acts, institutions, and laws of the state of Nazi Germany or of the Third Reich” </a:t>
            </a:r>
            <a:r>
              <a:rPr lang="en-US" altLang="en-US" sz="1800" smtClean="0"/>
              <a:t>(380)</a:t>
            </a:r>
            <a:endParaRPr lang="en-US" altLang="en-US" sz="3000" smtClean="0"/>
          </a:p>
        </p:txBody>
      </p:sp>
    </p:spTree>
    <p:extLst>
      <p:ext uri="{BB962C8B-B14F-4D97-AF65-F5344CB8AC3E}">
        <p14:creationId xmlns:p14="http://schemas.microsoft.com/office/powerpoint/2010/main" val="22853356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1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12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1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eaLnBrk="1" hangingPunct="1"/>
            <a:r>
              <a:rPr lang="en-US" altLang="en-US" smtClean="0"/>
              <a:t>Terms</a:t>
            </a:r>
          </a:p>
        </p:txBody>
      </p:sp>
      <p:sp>
        <p:nvSpPr>
          <p:cNvPr id="3" name="Content Placeholder 2"/>
          <p:cNvSpPr>
            <a:spLocks noGrp="1"/>
          </p:cNvSpPr>
          <p:nvPr>
            <p:ph idx="1"/>
          </p:nvPr>
        </p:nvSpPr>
        <p:spPr/>
        <p:txBody>
          <a:bodyPr/>
          <a:lstStyle/>
          <a:p>
            <a:pPr eaLnBrk="1" hangingPunct="1"/>
            <a:r>
              <a:rPr lang="en-US" altLang="en-US" dirty="0" smtClean="0"/>
              <a:t>Witness-people myth</a:t>
            </a:r>
          </a:p>
          <a:p>
            <a:pPr lvl="1" eaLnBrk="1" hangingPunct="1"/>
            <a:r>
              <a:rPr lang="en-US" altLang="en-US" dirty="0" smtClean="0"/>
              <a:t>“. . . the belief that what happens to the Jews, for good or ill, involves God’s providential justice” </a:t>
            </a:r>
            <a:r>
              <a:rPr lang="en-US" altLang="en-US" sz="1800" dirty="0" smtClean="0"/>
              <a:t>(20)</a:t>
            </a:r>
            <a:r>
              <a:rPr lang="en-US" altLang="en-US" dirty="0" smtClean="0"/>
              <a:t>.</a:t>
            </a:r>
          </a:p>
          <a:p>
            <a:pPr lvl="2" eaLnBrk="1" hangingPunct="1"/>
            <a:r>
              <a:rPr lang="en-US" altLang="en-US" dirty="0" smtClean="0"/>
              <a:t>Since the Holocaust was obviously “for ill,” why would God punish the Jews so horribly?</a:t>
            </a:r>
          </a:p>
          <a:p>
            <a:pPr lvl="3" eaLnBrk="1" hangingPunct="1"/>
            <a:r>
              <a:rPr lang="en-US" altLang="en-US" dirty="0" smtClean="0"/>
              <a:t>Traditional Christianity would answer: for killing Christ (deicide) and continuing to reject Him as the messiah</a:t>
            </a:r>
          </a:p>
          <a:p>
            <a:pPr lvl="3" eaLnBrk="1" hangingPunct="1"/>
            <a:r>
              <a:rPr lang="en-US" altLang="en-US" dirty="0" smtClean="0"/>
              <a:t>Traditional Judaism would answer: for abandoning the ways of Torah</a:t>
            </a:r>
          </a:p>
        </p:txBody>
      </p:sp>
    </p:spTree>
    <p:extLst>
      <p:ext uri="{BB962C8B-B14F-4D97-AF65-F5344CB8AC3E}">
        <p14:creationId xmlns:p14="http://schemas.microsoft.com/office/powerpoint/2010/main" val="961813236"/>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mtClean="0"/>
              <a:t>Why the focus on the Jews?</a:t>
            </a:r>
          </a:p>
        </p:txBody>
      </p:sp>
      <p:sp>
        <p:nvSpPr>
          <p:cNvPr id="4099" name="Content Placeholder 2"/>
          <p:cNvSpPr>
            <a:spLocks noGrp="1"/>
          </p:cNvSpPr>
          <p:nvPr>
            <p:ph idx="1"/>
          </p:nvPr>
        </p:nvSpPr>
        <p:spPr/>
        <p:txBody>
          <a:bodyPr>
            <a:normAutofit lnSpcReduction="10000"/>
          </a:bodyPr>
          <a:lstStyle/>
          <a:p>
            <a:r>
              <a:rPr lang="en-US" altLang="en-US" smtClean="0"/>
              <a:t>The Nazi </a:t>
            </a:r>
            <a:r>
              <a:rPr lang="en-US" altLang="en-US" i="1" smtClean="0"/>
              <a:t>characterization</a:t>
            </a:r>
            <a:r>
              <a:rPr lang="en-US" altLang="en-US" smtClean="0"/>
              <a:t> of the Jews</a:t>
            </a:r>
          </a:p>
          <a:p>
            <a:pPr lvl="1"/>
            <a:r>
              <a:rPr lang="en-US" altLang="en-US" smtClean="0"/>
              <a:t>An </a:t>
            </a:r>
            <a:r>
              <a:rPr lang="en-US" altLang="en-US" i="1" smtClean="0"/>
              <a:t>existential</a:t>
            </a:r>
            <a:r>
              <a:rPr lang="en-US" altLang="en-US" smtClean="0"/>
              <a:t> threat to the world</a:t>
            </a:r>
          </a:p>
          <a:p>
            <a:pPr lvl="1"/>
            <a:r>
              <a:rPr lang="en-US" altLang="en-US" smtClean="0"/>
              <a:t>The source of all evil; a cosmic battle</a:t>
            </a:r>
          </a:p>
          <a:p>
            <a:pPr lvl="1"/>
            <a:r>
              <a:rPr lang="en-US" altLang="en-US" smtClean="0"/>
              <a:t>The ultimate religious, cultural, financial and political “other”</a:t>
            </a:r>
          </a:p>
          <a:p>
            <a:r>
              <a:rPr lang="en-US" altLang="en-US" smtClean="0"/>
              <a:t>The Nazi </a:t>
            </a:r>
            <a:r>
              <a:rPr lang="en-US" altLang="en-US" i="1" smtClean="0"/>
              <a:t>intention</a:t>
            </a:r>
            <a:r>
              <a:rPr lang="en-US" altLang="en-US" smtClean="0"/>
              <a:t> regarding the Jews</a:t>
            </a:r>
          </a:p>
          <a:p>
            <a:pPr lvl="1"/>
            <a:r>
              <a:rPr lang="en-US" altLang="en-US" smtClean="0"/>
              <a:t>To create a world that is </a:t>
            </a:r>
            <a:r>
              <a:rPr lang="en-US" altLang="en-US" i="1" smtClean="0"/>
              <a:t>Judenfrie</a:t>
            </a:r>
            <a:r>
              <a:rPr lang="en-US" altLang="en-US" smtClean="0"/>
              <a:t> (free of Jews)</a:t>
            </a:r>
          </a:p>
          <a:p>
            <a:pPr lvl="1"/>
            <a:r>
              <a:rPr lang="en-US" altLang="en-US" smtClean="0"/>
              <a:t>This requires the murder of every Jewish man, woman and child</a:t>
            </a:r>
          </a:p>
          <a:p>
            <a:pPr lvl="1"/>
            <a:endParaRPr lang="en-US" altLang="en-US" smtClean="0"/>
          </a:p>
        </p:txBody>
      </p:sp>
    </p:spTree>
    <p:extLst>
      <p:ext uri="{BB962C8B-B14F-4D97-AF65-F5344CB8AC3E}">
        <p14:creationId xmlns:p14="http://schemas.microsoft.com/office/powerpoint/2010/main" val="2136091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0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0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smtClean="0"/>
              <a:t>Concepts and Observations</a:t>
            </a:r>
          </a:p>
        </p:txBody>
      </p:sp>
      <p:sp>
        <p:nvSpPr>
          <p:cNvPr id="3" name="Content Placeholder 2"/>
          <p:cNvSpPr>
            <a:spLocks noGrp="1"/>
          </p:cNvSpPr>
          <p:nvPr>
            <p:ph idx="1"/>
          </p:nvPr>
        </p:nvSpPr>
        <p:spPr/>
        <p:txBody>
          <a:bodyPr/>
          <a:lstStyle/>
          <a:p>
            <a:r>
              <a:rPr lang="en-US" altLang="en-US" smtClean="0"/>
              <a:t>“Whenever and wherever a definable population—for whatever reason—can find no viable place in the society it inhabits, that population’s very existence may be at risk.” </a:t>
            </a:r>
            <a:r>
              <a:rPr lang="en-US" altLang="en-US" sz="1800" smtClean="0"/>
              <a:t>(3)</a:t>
            </a:r>
            <a:r>
              <a:rPr lang="en-US" altLang="en-US" smtClean="0"/>
              <a:t> </a:t>
            </a:r>
          </a:p>
        </p:txBody>
      </p:sp>
    </p:spTree>
    <p:extLst>
      <p:ext uri="{BB962C8B-B14F-4D97-AF65-F5344CB8AC3E}">
        <p14:creationId xmlns:p14="http://schemas.microsoft.com/office/powerpoint/2010/main" val="8901006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altLang="en-US" smtClean="0"/>
              <a:t>Concepts and Observations</a:t>
            </a:r>
          </a:p>
        </p:txBody>
      </p:sp>
      <p:sp>
        <p:nvSpPr>
          <p:cNvPr id="8195" name="Content Placeholder 2"/>
          <p:cNvSpPr>
            <a:spLocks noGrp="1"/>
          </p:cNvSpPr>
          <p:nvPr>
            <p:ph idx="1"/>
          </p:nvPr>
        </p:nvSpPr>
        <p:spPr/>
        <p:txBody>
          <a:bodyPr/>
          <a:lstStyle/>
          <a:p>
            <a:pPr eaLnBrk="1" hangingPunct="1"/>
            <a:r>
              <a:rPr lang="en-US" altLang="en-US" smtClean="0"/>
              <a:t>“‘The missionaries of Christianity had said in effect: You have no right to live among us as Jews.  The secular rulers who followed had proclaimed: You have no right to live among us.  The German Nazis at last decreed: You have no right to live.’” </a:t>
            </a:r>
            <a:r>
              <a:rPr lang="en-US" altLang="en-US" sz="1800" smtClean="0"/>
              <a:t>(Raul Hilberg, 9)</a:t>
            </a:r>
          </a:p>
          <a:p>
            <a:pPr eaLnBrk="1" hangingPunct="1"/>
            <a:endParaRPr lang="en-US" altLang="en-US" smtClean="0"/>
          </a:p>
        </p:txBody>
      </p:sp>
    </p:spTree>
    <p:extLst>
      <p:ext uri="{BB962C8B-B14F-4D97-AF65-F5344CB8AC3E}">
        <p14:creationId xmlns:p14="http://schemas.microsoft.com/office/powerpoint/2010/main" val="1263702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n-US" altLang="en-US" smtClean="0"/>
              <a:t>Concepts and Observations</a:t>
            </a:r>
          </a:p>
        </p:txBody>
      </p:sp>
      <p:sp>
        <p:nvSpPr>
          <p:cNvPr id="3" name="Content Placeholder 2"/>
          <p:cNvSpPr>
            <a:spLocks noGrp="1"/>
          </p:cNvSpPr>
          <p:nvPr>
            <p:ph idx="1"/>
          </p:nvPr>
        </p:nvSpPr>
        <p:spPr/>
        <p:txBody>
          <a:bodyPr>
            <a:normAutofit lnSpcReduction="10000"/>
          </a:bodyPr>
          <a:lstStyle/>
          <a:p>
            <a:pPr eaLnBrk="1" hangingPunct="1"/>
            <a:r>
              <a:rPr lang="en-US" altLang="en-US" smtClean="0"/>
              <a:t>“. . . the Nazi experiment proved that a highly advanced society, steeped in music, art, philosophy, and literature, is not immune to propaganda that teaches people to kill” </a:t>
            </a:r>
            <a:r>
              <a:rPr lang="en-US" altLang="en-US" sz="1800" smtClean="0"/>
              <a:t>(13)</a:t>
            </a:r>
            <a:r>
              <a:rPr lang="en-US" altLang="en-US" smtClean="0"/>
              <a:t>.</a:t>
            </a:r>
          </a:p>
          <a:p>
            <a:pPr eaLnBrk="1" hangingPunct="1"/>
            <a:r>
              <a:rPr lang="en-US" altLang="en-US" smtClean="0"/>
              <a:t>“. . . Holocaust-related literature often raises questions . . . whether belief in God, at least in terms of the ways that Jews and Christians have tended to think about divinity, can be credible after the Holocaust </a:t>
            </a:r>
            <a:r>
              <a:rPr lang="en-US" altLang="en-US" sz="1800" smtClean="0"/>
              <a:t>(14)</a:t>
            </a:r>
            <a:r>
              <a:rPr lang="en-US" altLang="en-US" smtClean="0"/>
              <a:t>.</a:t>
            </a:r>
          </a:p>
          <a:p>
            <a:pPr eaLnBrk="1" hangingPunct="1"/>
            <a:endParaRPr lang="en-US" altLang="en-US" smtClean="0"/>
          </a:p>
        </p:txBody>
      </p:sp>
    </p:spTree>
    <p:extLst>
      <p:ext uri="{BB962C8B-B14F-4D97-AF65-F5344CB8AC3E}">
        <p14:creationId xmlns:p14="http://schemas.microsoft.com/office/powerpoint/2010/main" val="2252489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smtClean="0"/>
              <a:t>Concepts and Observations</a:t>
            </a:r>
          </a:p>
        </p:txBody>
      </p:sp>
      <p:sp>
        <p:nvSpPr>
          <p:cNvPr id="3" name="Content Placeholder 2"/>
          <p:cNvSpPr>
            <a:spLocks noGrp="1"/>
          </p:cNvSpPr>
          <p:nvPr>
            <p:ph idx="1"/>
          </p:nvPr>
        </p:nvSpPr>
        <p:spPr/>
        <p:txBody>
          <a:bodyPr/>
          <a:lstStyle/>
          <a:p>
            <a:pPr eaLnBrk="1" hangingPunct="1"/>
            <a:r>
              <a:rPr lang="en-US" altLang="en-US" dirty="0" smtClean="0"/>
              <a:t>“. . . any tendency to see the Holocaust . . . as  . . . irrational ignores the fact that there was a certain logic, at once forceful and compelling, at work within them” </a:t>
            </a:r>
            <a:r>
              <a:rPr lang="en-US" altLang="en-US" sz="1800" dirty="0" smtClean="0"/>
              <a:t>(18)</a:t>
            </a:r>
            <a:r>
              <a:rPr lang="en-US" altLang="en-US" dirty="0" smtClean="0"/>
              <a:t>.</a:t>
            </a: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814820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smtClean="0"/>
              <a:t>Concepts and Observations</a:t>
            </a:r>
          </a:p>
        </p:txBody>
      </p:sp>
      <p:sp>
        <p:nvSpPr>
          <p:cNvPr id="11267" name="Content Placeholder 2"/>
          <p:cNvSpPr>
            <a:spLocks noGrp="1"/>
          </p:cNvSpPr>
          <p:nvPr>
            <p:ph idx="1"/>
          </p:nvPr>
        </p:nvSpPr>
        <p:spPr/>
        <p:txBody>
          <a:bodyPr>
            <a:normAutofit lnSpcReduction="10000"/>
          </a:bodyPr>
          <a:lstStyle/>
          <a:p>
            <a:pPr eaLnBrk="1" hangingPunct="1"/>
            <a:r>
              <a:rPr lang="en-US" altLang="en-US" dirty="0" smtClean="0"/>
              <a:t>The uniqueness of the Holocaust</a:t>
            </a:r>
          </a:p>
          <a:p>
            <a:pPr lvl="1" eaLnBrk="1" hangingPunct="1"/>
            <a:r>
              <a:rPr lang="en-US" altLang="en-US" dirty="0" smtClean="0"/>
              <a:t>(Characterization of the Jews)</a:t>
            </a:r>
          </a:p>
          <a:p>
            <a:pPr lvl="1" eaLnBrk="1" hangingPunct="1"/>
            <a:r>
              <a:rPr lang="en-US" altLang="en-US" dirty="0" smtClean="0"/>
              <a:t>(Universal extermination with no exceptions)</a:t>
            </a:r>
          </a:p>
          <a:p>
            <a:pPr lvl="1" eaLnBrk="1" hangingPunct="1"/>
            <a:r>
              <a:rPr lang="en-US" altLang="en-US" dirty="0" smtClean="0"/>
              <a:t>“. . . no genocide other than the Holocaust is so deeply connected with the traditions of biblical religion.” </a:t>
            </a:r>
            <a:r>
              <a:rPr lang="en-US" altLang="en-US" sz="1800" dirty="0" smtClean="0"/>
              <a:t>(20)</a:t>
            </a:r>
            <a:endParaRPr lang="en-US" altLang="en-US" dirty="0" smtClean="0"/>
          </a:p>
          <a:p>
            <a:pPr lvl="2" eaLnBrk="1" hangingPunct="1"/>
            <a:r>
              <a:rPr lang="en-US" altLang="en-US" dirty="0" smtClean="0"/>
              <a:t>Was this punishment by God? If so, for what?</a:t>
            </a:r>
          </a:p>
          <a:p>
            <a:pPr lvl="2" eaLnBrk="1" hangingPunct="1"/>
            <a:r>
              <a:rPr lang="en-US" altLang="en-US" dirty="0" smtClean="0"/>
              <a:t>How can it be perpetrated by baptized Christians?</a:t>
            </a:r>
          </a:p>
          <a:p>
            <a:pPr lvl="2" eaLnBrk="1" hangingPunct="1"/>
            <a:r>
              <a:rPr lang="en-US" altLang="en-US" dirty="0" smtClean="0"/>
              <a:t>Are traditional concepts of God credible after the Holocaust?</a:t>
            </a:r>
          </a:p>
        </p:txBody>
      </p:sp>
    </p:spTree>
    <p:extLst>
      <p:ext uri="{BB962C8B-B14F-4D97-AF65-F5344CB8AC3E}">
        <p14:creationId xmlns:p14="http://schemas.microsoft.com/office/powerpoint/2010/main" val="34740493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2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2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mtClean="0"/>
              <a:t>Concepts and Observations</a:t>
            </a:r>
          </a:p>
        </p:txBody>
      </p:sp>
      <p:sp>
        <p:nvSpPr>
          <p:cNvPr id="12291" name="Content Placeholder 2"/>
          <p:cNvSpPr>
            <a:spLocks noGrp="1"/>
          </p:cNvSpPr>
          <p:nvPr>
            <p:ph idx="1"/>
          </p:nvPr>
        </p:nvSpPr>
        <p:spPr/>
        <p:txBody>
          <a:bodyPr/>
          <a:lstStyle/>
          <a:p>
            <a:r>
              <a:rPr lang="en-US" altLang="en-US" smtClean="0">
                <a:cs typeface="Arial" charset="0"/>
              </a:rPr>
              <a:t>“. . . if there is an ideology steeped in racial antisemitism, a dedicated cadre of political leaders who are profoundly committed to it, and a populace that eventually is willing to follow where those leaders and their ideology take them, then one can go far in explaining why the Holocaust happened” </a:t>
            </a:r>
            <a:r>
              <a:rPr lang="en-US" altLang="en-US" sz="1800" smtClean="0">
                <a:cs typeface="Arial" charset="0"/>
              </a:rPr>
              <a:t>(107).</a:t>
            </a:r>
          </a:p>
          <a:p>
            <a:endParaRPr lang="en-US" altLang="en-US" smtClean="0"/>
          </a:p>
        </p:txBody>
      </p:sp>
    </p:spTree>
    <p:extLst>
      <p:ext uri="{BB962C8B-B14F-4D97-AF65-F5344CB8AC3E}">
        <p14:creationId xmlns:p14="http://schemas.microsoft.com/office/powerpoint/2010/main" val="28899586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fontScale="90000"/>
          </a:bodyPr>
          <a:lstStyle/>
          <a:p>
            <a:r>
              <a:rPr lang="en-US" altLang="en-US" smtClean="0"/>
              <a:t>UN Convention on the Prevention and Punishment of Genocide</a:t>
            </a:r>
          </a:p>
        </p:txBody>
      </p:sp>
      <p:sp>
        <p:nvSpPr>
          <p:cNvPr id="8195" name="Content Placeholder 2"/>
          <p:cNvSpPr>
            <a:spLocks noGrp="1"/>
          </p:cNvSpPr>
          <p:nvPr>
            <p:ph idx="1"/>
          </p:nvPr>
        </p:nvSpPr>
        <p:spPr>
          <a:xfrm>
            <a:off x="533400" y="1524000"/>
            <a:ext cx="8229600" cy="4525963"/>
          </a:xfrm>
        </p:spPr>
        <p:txBody>
          <a:bodyPr>
            <a:normAutofit lnSpcReduction="10000"/>
          </a:bodyPr>
          <a:lstStyle/>
          <a:p>
            <a:r>
              <a:rPr lang="en-US" altLang="en-US" smtClean="0"/>
              <a:t>Article 2:</a:t>
            </a:r>
          </a:p>
          <a:p>
            <a:pPr lvl="1"/>
            <a:r>
              <a:rPr lang="en-US" altLang="en-US" sz="2400" smtClean="0"/>
              <a:t>In the present Convention, genocide means any of the following acts committed with intent to destroy, in whole or in part, a national, ethnical, racial or religious group, as such:</a:t>
            </a:r>
          </a:p>
          <a:p>
            <a:pPr lvl="2"/>
            <a:r>
              <a:rPr lang="en-US" altLang="en-US" sz="2000" smtClean="0"/>
              <a:t>(a) Killing members of the group;</a:t>
            </a:r>
          </a:p>
          <a:p>
            <a:pPr lvl="2"/>
            <a:r>
              <a:rPr lang="en-US" altLang="en-US" sz="2000" smtClean="0"/>
              <a:t>(b) Causing serious bodily or mental harm to members of the group;</a:t>
            </a:r>
          </a:p>
          <a:p>
            <a:pPr lvl="2"/>
            <a:r>
              <a:rPr lang="en-US" altLang="en-US" sz="2000" smtClean="0"/>
              <a:t>(c) Deliberately inflicting on the group conditions of life calculated to bring about its physical destruction in whole or in part;</a:t>
            </a:r>
          </a:p>
          <a:p>
            <a:pPr lvl="2"/>
            <a:r>
              <a:rPr lang="en-US" altLang="en-US" sz="2000" smtClean="0"/>
              <a:t>(d) Imposing measures intended to prevent births within the group;</a:t>
            </a:r>
          </a:p>
          <a:p>
            <a:pPr lvl="2"/>
            <a:r>
              <a:rPr lang="en-US" altLang="en-US" sz="2000" smtClean="0"/>
              <a:t>(e) Forcibly transferring children of the group to another group.</a:t>
            </a:r>
          </a:p>
          <a:p>
            <a:pPr lvl="2"/>
            <a:endParaRPr lang="en-US" altLang="en-US" smtClean="0"/>
          </a:p>
        </p:txBody>
      </p:sp>
      <p:sp>
        <p:nvSpPr>
          <p:cNvPr id="14340"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E12EEBD1-2514-4949-BE71-BC4825F47657}" type="slidenum">
              <a:rPr lang="en-US" altLang="en-US" sz="1200" smtClean="0">
                <a:solidFill>
                  <a:srgbClr val="898989"/>
                </a:solidFill>
              </a:rPr>
              <a:pPr>
                <a:spcBef>
                  <a:spcPct val="0"/>
                </a:spcBef>
                <a:buFontTx/>
                <a:buNone/>
              </a:pPr>
              <a:t>13</a:t>
            </a:fld>
            <a:endParaRPr lang="en-US" altLang="en-US" sz="1200" smtClean="0">
              <a:solidFill>
                <a:srgbClr val="898989"/>
              </a:solidFill>
            </a:endParaRPr>
          </a:p>
        </p:txBody>
      </p:sp>
    </p:spTree>
    <p:extLst>
      <p:ext uri="{BB962C8B-B14F-4D97-AF65-F5344CB8AC3E}">
        <p14:creationId xmlns:p14="http://schemas.microsoft.com/office/powerpoint/2010/main" val="20174431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a:t>Approaches to Auschwitz</a:t>
            </a:r>
            <a:br>
              <a:rPr lang="en-US" i="1" dirty="0"/>
            </a:br>
            <a:r>
              <a:rPr lang="en-US" dirty="0"/>
              <a:t>Chapter 4</a:t>
            </a:r>
            <a:endParaRPr lang="en-US" i="1" dirty="0"/>
          </a:p>
        </p:txBody>
      </p:sp>
      <p:sp>
        <p:nvSpPr>
          <p:cNvPr id="3" name="Subtitle 2"/>
          <p:cNvSpPr>
            <a:spLocks noGrp="1"/>
          </p:cNvSpPr>
          <p:nvPr>
            <p:ph type="subTitle" idx="1"/>
          </p:nvPr>
        </p:nvSpPr>
        <p:spPr/>
        <p:txBody>
          <a:bodyPr/>
          <a:lstStyle/>
          <a:p>
            <a:r>
              <a:rPr lang="en-US" dirty="0"/>
              <a:t>GIS 4641</a:t>
            </a:r>
          </a:p>
          <a:p>
            <a:r>
              <a:rPr lang="en-US" dirty="0"/>
              <a:t>Approaches to Auschwitz</a:t>
            </a:r>
          </a:p>
        </p:txBody>
      </p:sp>
    </p:spTree>
    <p:extLst>
      <p:ext uri="{BB962C8B-B14F-4D97-AF65-F5344CB8AC3E}">
        <p14:creationId xmlns:p14="http://schemas.microsoft.com/office/powerpoint/2010/main" val="2866200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homepages.wmich.edu/~s5knust/wallpaper-world-map-2006-large.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533400"/>
            <a:ext cx="85344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15548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map europe 1933"/>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map europe 1933"/>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 name="Picture 2" descr="http://www.ushmm.org/lcmedia/map/lc/image/eur7704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33400"/>
            <a:ext cx="8534400"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7762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Adolf Hitler</a:t>
            </a:r>
          </a:p>
        </p:txBody>
      </p:sp>
      <p:sp>
        <p:nvSpPr>
          <p:cNvPr id="3" name="Content Placeholder 2"/>
          <p:cNvSpPr>
            <a:spLocks noGrp="1"/>
          </p:cNvSpPr>
          <p:nvPr>
            <p:ph idx="1"/>
          </p:nvPr>
        </p:nvSpPr>
        <p:spPr/>
        <p:txBody>
          <a:bodyPr>
            <a:normAutofit/>
          </a:bodyPr>
          <a:lstStyle/>
          <a:p>
            <a:r>
              <a:rPr lang="en-US" dirty="0"/>
              <a:t>Born 1889 in Austria</a:t>
            </a:r>
          </a:p>
          <a:p>
            <a:r>
              <a:rPr lang="en-US" dirty="0"/>
              <a:t>Lived in Vienna and Munich</a:t>
            </a:r>
          </a:p>
          <a:p>
            <a:r>
              <a:rPr lang="en-US" dirty="0"/>
              <a:t>Served (with distinction) in World War I</a:t>
            </a:r>
          </a:p>
          <a:p>
            <a:pPr lvl="1"/>
            <a:r>
              <a:rPr lang="en-US" dirty="0"/>
              <a:t>“Twentieth-century mass slaughter began in earnest with World War I, Europe’s first industrial war” (100).</a:t>
            </a:r>
          </a:p>
          <a:p>
            <a:pPr lvl="1"/>
            <a:r>
              <a:rPr lang="en-US" dirty="0"/>
              <a:t>Embittered returning veterans and the German population generally felt humiliated by the loss and blamed it on the Jews’ “stab in the back”</a:t>
            </a:r>
          </a:p>
          <a:p>
            <a:pPr lvl="2"/>
            <a:endParaRPr lang="en-US" dirty="0"/>
          </a:p>
        </p:txBody>
      </p:sp>
    </p:spTree>
    <p:extLst>
      <p:ext uri="{BB962C8B-B14F-4D97-AF65-F5344CB8AC3E}">
        <p14:creationId xmlns:p14="http://schemas.microsoft.com/office/powerpoint/2010/main" val="42062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dirty="0"/>
              <a:t>The Rise of the Nazi Party</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buFont typeface="Arial" pitchFamily="34" charset="0"/>
              <a:buChar char="•"/>
              <a:defRPr/>
            </a:pPr>
            <a:r>
              <a:rPr lang="en-US" dirty="0"/>
              <a:t>In 1919 Hitler joined the German Workers Party (DAP)</a:t>
            </a:r>
          </a:p>
          <a:p>
            <a:pPr lvl="1">
              <a:buFont typeface="Arial" pitchFamily="34" charset="0"/>
              <a:buChar char="•"/>
              <a:defRPr/>
            </a:pPr>
            <a:r>
              <a:rPr lang="en-US" dirty="0"/>
              <a:t>Became its leader</a:t>
            </a:r>
          </a:p>
          <a:p>
            <a:pPr lvl="1">
              <a:buFont typeface="Arial" pitchFamily="34" charset="0"/>
              <a:buChar char="•"/>
              <a:defRPr/>
            </a:pPr>
            <a:r>
              <a:rPr lang="en-US" dirty="0"/>
              <a:t>Changed name to the National Socialist German Workers Party (NSDAP): the Nazi Party</a:t>
            </a:r>
          </a:p>
          <a:p>
            <a:pPr eaLnBrk="1" fontAlgn="auto" hangingPunct="1">
              <a:spcAft>
                <a:spcPts val="0"/>
              </a:spcAft>
              <a:buFont typeface="Arial" pitchFamily="34" charset="0"/>
              <a:buChar char="•"/>
              <a:defRPr/>
            </a:pPr>
            <a:r>
              <a:rPr lang="en-US" dirty="0"/>
              <a:t>First effort to lead revolt – “Beer Hall Putsch of 1923” – failed and led to the death of four policemen and Hitler’s arrest</a:t>
            </a:r>
          </a:p>
          <a:p>
            <a:pPr lvl="1" eaLnBrk="1" fontAlgn="auto" hangingPunct="1">
              <a:spcAft>
                <a:spcPts val="0"/>
              </a:spcAft>
              <a:buFont typeface="Arial" pitchFamily="34" charset="0"/>
              <a:buChar char="–"/>
              <a:defRPr/>
            </a:pPr>
            <a:r>
              <a:rPr lang="en-US" dirty="0"/>
              <a:t>Served nine months in prison and considered a hero </a:t>
            </a:r>
          </a:p>
          <a:p>
            <a:pPr eaLnBrk="1" fontAlgn="auto" hangingPunct="1">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18766C5C-311B-4C75-9402-BBA7F0188357}" type="slidenum">
              <a:rPr lang="en-US" smtClean="0"/>
              <a:pPr>
                <a:defRPr/>
              </a:pPr>
              <a:t>18</a:t>
            </a:fld>
            <a:endParaRPr lang="en-US"/>
          </a:p>
        </p:txBody>
      </p:sp>
    </p:spTree>
    <p:extLst>
      <p:ext uri="{BB962C8B-B14F-4D97-AF65-F5344CB8AC3E}">
        <p14:creationId xmlns:p14="http://schemas.microsoft.com/office/powerpoint/2010/main" val="155620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eaLnBrk="1" fontAlgn="auto" hangingPunct="1">
              <a:spcAft>
                <a:spcPts val="0"/>
              </a:spcAft>
              <a:defRPr/>
            </a:pPr>
            <a:r>
              <a:rPr lang="en-US" dirty="0"/>
              <a:t>Adolph Hitler and the Rise of </a:t>
            </a:r>
            <a:br>
              <a:rPr lang="en-US" dirty="0"/>
            </a:br>
            <a:r>
              <a:rPr lang="en-US" dirty="0"/>
              <a:t>the Nazi Party</a:t>
            </a:r>
          </a:p>
        </p:txBody>
      </p:sp>
      <p:sp>
        <p:nvSpPr>
          <p:cNvPr id="20483" name="Content Placeholder 2"/>
          <p:cNvSpPr>
            <a:spLocks noGrp="1"/>
          </p:cNvSpPr>
          <p:nvPr>
            <p:ph idx="1"/>
          </p:nvPr>
        </p:nvSpPr>
        <p:spPr/>
        <p:txBody>
          <a:bodyPr>
            <a:normAutofit fontScale="70000" lnSpcReduction="20000"/>
          </a:bodyPr>
          <a:lstStyle/>
          <a:p>
            <a:pPr eaLnBrk="1" hangingPunct="1">
              <a:defRPr/>
            </a:pPr>
            <a:r>
              <a:rPr lang="en-US" altLang="en-US" dirty="0"/>
              <a:t>Key Nazi ideological concepts (in addition to antisemitism):</a:t>
            </a:r>
          </a:p>
          <a:p>
            <a:pPr lvl="1">
              <a:defRPr/>
            </a:pPr>
            <a:r>
              <a:rPr lang="en-US" altLang="en-US" sz="2600" dirty="0"/>
              <a:t>Race</a:t>
            </a:r>
          </a:p>
          <a:p>
            <a:pPr lvl="2">
              <a:defRPr/>
            </a:pPr>
            <a:r>
              <a:rPr lang="en-US" altLang="en-US" sz="2200" dirty="0"/>
              <a:t>A person’s race is determined by his/her blood, which determines all immutable characteristics of that person and related group</a:t>
            </a:r>
          </a:p>
          <a:p>
            <a:pPr lvl="2">
              <a:defRPr/>
            </a:pPr>
            <a:r>
              <a:rPr lang="en-US" altLang="en-US" sz="2200" dirty="0"/>
              <a:t>There is a hierarchy of races, with the Aryans at the top, the Slavs towards the bottom, and the Jews at the very bottom as nonhumans</a:t>
            </a:r>
            <a:endParaRPr lang="en-US" altLang="en-US" sz="2600" i="1" dirty="0"/>
          </a:p>
          <a:p>
            <a:pPr lvl="1" eaLnBrk="1" hangingPunct="1">
              <a:defRPr/>
            </a:pPr>
            <a:r>
              <a:rPr lang="en-US" altLang="en-US" sz="2600" i="1" dirty="0"/>
              <a:t>Volk</a:t>
            </a:r>
          </a:p>
          <a:p>
            <a:pPr lvl="2">
              <a:defRPr/>
            </a:pPr>
            <a:r>
              <a:rPr lang="en-US" altLang="en-US" sz="2200" dirty="0"/>
              <a:t>An almost mystical sense of the German people united and sharing a memory of historical German greatness; the “us” that is distinct from “them”</a:t>
            </a:r>
          </a:p>
          <a:p>
            <a:pPr lvl="1" eaLnBrk="1" hangingPunct="1">
              <a:defRPr/>
            </a:pPr>
            <a:r>
              <a:rPr lang="en-US" altLang="en-US" sz="2600" dirty="0"/>
              <a:t>Social Darwinism</a:t>
            </a:r>
          </a:p>
          <a:p>
            <a:pPr lvl="2">
              <a:defRPr/>
            </a:pPr>
            <a:r>
              <a:rPr lang="en-US" altLang="en-US" sz="2200" dirty="0"/>
              <a:t>The application of Darwin’s concept of “survival of the fittest” to people, groups, and countries; those that are powerful </a:t>
            </a:r>
            <a:r>
              <a:rPr lang="en-US" altLang="en-US" sz="2200" i="1" dirty="0"/>
              <a:t>deserve</a:t>
            </a:r>
            <a:r>
              <a:rPr lang="en-US" altLang="en-US" sz="2200" dirty="0"/>
              <a:t> to be in power; those that are weak </a:t>
            </a:r>
            <a:r>
              <a:rPr lang="en-US" altLang="en-US" sz="2200" i="1" dirty="0"/>
              <a:t>deserve</a:t>
            </a:r>
            <a:r>
              <a:rPr lang="en-US" altLang="en-US" sz="2200" dirty="0"/>
              <a:t> to be subservient to the powerful</a:t>
            </a:r>
          </a:p>
          <a:p>
            <a:pPr lvl="1">
              <a:defRPr/>
            </a:pPr>
            <a:r>
              <a:rPr lang="en-US" altLang="en-US" sz="2600" i="1" dirty="0"/>
              <a:t>Lebensraum </a:t>
            </a:r>
            <a:r>
              <a:rPr lang="en-US" altLang="en-US" sz="2600" dirty="0"/>
              <a:t>(living space)</a:t>
            </a:r>
          </a:p>
          <a:p>
            <a:pPr lvl="2">
              <a:defRPr/>
            </a:pPr>
            <a:r>
              <a:rPr lang="en-US" altLang="en-US" sz="2200" dirty="0"/>
              <a:t>For a country to fulfill its preordained greatness it must have space—land and resources—to expand</a:t>
            </a:r>
          </a:p>
          <a:p>
            <a:pPr lvl="2">
              <a:defRPr/>
            </a:pPr>
            <a:r>
              <a:rPr lang="en-US" altLang="en-US" sz="2200" dirty="0"/>
              <a:t>Combining this with the concept of Social Darwinism means that the powerful </a:t>
            </a:r>
            <a:r>
              <a:rPr lang="en-US" altLang="en-US" sz="2200" i="1" dirty="0"/>
              <a:t>deserve</a:t>
            </a:r>
            <a:r>
              <a:rPr lang="en-US" altLang="en-US" sz="2200" dirty="0"/>
              <a:t> the land and resources of the weak</a:t>
            </a:r>
          </a:p>
          <a:p>
            <a:pPr lvl="1" eaLnBrk="1" hangingPunct="1">
              <a:defRPr/>
            </a:pPr>
            <a:endParaRPr lang="en-US" altLang="en-US" dirty="0"/>
          </a:p>
          <a:p>
            <a:pPr lvl="1" eaLnBrk="1" hangingPunct="1">
              <a:defRPr/>
            </a:pPr>
            <a:endParaRPr lang="en-US" altLang="en-US" dirty="0"/>
          </a:p>
        </p:txBody>
      </p:sp>
      <p:sp>
        <p:nvSpPr>
          <p:cNvPr id="47108" name="Slide Number Placeholder 3"/>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fld id="{9A80F8EB-D66A-43FB-AC86-237D36B10169}" type="slidenum">
              <a:rPr lang="en-US" altLang="en-US" sz="1200">
                <a:solidFill>
                  <a:srgbClr val="898989"/>
                </a:solidFill>
              </a:rPr>
              <a:pPr>
                <a:spcBef>
                  <a:spcPct val="0"/>
                </a:spcBef>
                <a:buFontTx/>
                <a:buNone/>
              </a:pPr>
              <a:t>19</a:t>
            </a:fld>
            <a:endParaRPr lang="en-US" altLang="en-US" sz="1200">
              <a:solidFill>
                <a:srgbClr val="898989"/>
              </a:solidFill>
            </a:endParaRPr>
          </a:p>
        </p:txBody>
      </p:sp>
    </p:spTree>
    <p:extLst>
      <p:ext uri="{BB962C8B-B14F-4D97-AF65-F5344CB8AC3E}">
        <p14:creationId xmlns:p14="http://schemas.microsoft.com/office/powerpoint/2010/main" val="38486637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48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48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48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04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US" dirty="0"/>
              <a:t>Adolph Hitler and the Rise of </a:t>
            </a:r>
            <a:br>
              <a:rPr lang="en-US" dirty="0"/>
            </a:br>
            <a:r>
              <a:rPr lang="en-US" dirty="0"/>
              <a:t>the Nazi Party</a:t>
            </a:r>
          </a:p>
        </p:txBody>
      </p:sp>
      <p:sp>
        <p:nvSpPr>
          <p:cNvPr id="3" name="Content Placeholder 2"/>
          <p:cNvSpPr>
            <a:spLocks noGrp="1"/>
          </p:cNvSpPr>
          <p:nvPr>
            <p:ph idx="1"/>
          </p:nvPr>
        </p:nvSpPr>
        <p:spPr/>
        <p:txBody>
          <a:bodyPr>
            <a:normAutofit/>
          </a:bodyPr>
          <a:lstStyle/>
          <a:p>
            <a:pPr>
              <a:defRPr/>
            </a:pPr>
            <a:r>
              <a:rPr lang="en-US" altLang="en-US" sz="2700" dirty="0"/>
              <a:t>Key Nazi ideological concepts:</a:t>
            </a:r>
            <a:endParaRPr lang="en-US" altLang="en-US" sz="2700" i="1" dirty="0"/>
          </a:p>
          <a:p>
            <a:pPr lvl="1">
              <a:defRPr/>
            </a:pPr>
            <a:r>
              <a:rPr lang="en-US" altLang="en-US" sz="2200" i="1" dirty="0" err="1"/>
              <a:t>Gleichschaltung</a:t>
            </a:r>
            <a:endParaRPr lang="en-US" altLang="en-US" sz="2200" dirty="0"/>
          </a:p>
          <a:p>
            <a:pPr lvl="2">
              <a:defRPr/>
            </a:pPr>
            <a:r>
              <a:rPr lang="en-US" altLang="en-US" sz="1800" dirty="0"/>
              <a:t>Literally “same switch” but better to think of it as “on the same page”</a:t>
            </a:r>
          </a:p>
          <a:p>
            <a:pPr lvl="2">
              <a:defRPr/>
            </a:pPr>
            <a:r>
              <a:rPr lang="en-US" altLang="en-US" sz="1800" dirty="0"/>
              <a:t>It results in the “</a:t>
            </a:r>
            <a:r>
              <a:rPr lang="en-US" altLang="en-US" sz="1800" dirty="0" err="1"/>
              <a:t>Nazification</a:t>
            </a:r>
            <a:r>
              <a:rPr lang="en-US" altLang="en-US" sz="1800" dirty="0"/>
              <a:t>” of every aspect of society</a:t>
            </a:r>
          </a:p>
          <a:p>
            <a:r>
              <a:rPr lang="en-US" sz="2700" dirty="0"/>
              <a:t>Antisemitism was not the Nazi Party’s only appeal</a:t>
            </a:r>
          </a:p>
          <a:p>
            <a:pPr lvl="1"/>
            <a:r>
              <a:rPr lang="en-US" sz="1800" dirty="0"/>
              <a:t>Anti-communism (</a:t>
            </a:r>
            <a:r>
              <a:rPr lang="en-US" sz="1800" i="1" dirty="0" err="1"/>
              <a:t>Raterepublik</a:t>
            </a:r>
            <a:r>
              <a:rPr lang="en-US" sz="1800" dirty="0"/>
              <a:t> in Munich, April-May, 1919)</a:t>
            </a:r>
          </a:p>
          <a:p>
            <a:pPr lvl="1"/>
            <a:r>
              <a:rPr lang="en-US" sz="1800" dirty="0"/>
              <a:t>Renewal of the economy</a:t>
            </a:r>
          </a:p>
          <a:p>
            <a:pPr lvl="1"/>
            <a:r>
              <a:rPr lang="en-US" sz="1800" dirty="0"/>
              <a:t>Restoration of Germany’s place in the world</a:t>
            </a:r>
          </a:p>
          <a:p>
            <a:pPr lvl="1"/>
            <a:r>
              <a:rPr lang="en-US" sz="1800" dirty="0"/>
              <a:t>Restoration of the old (pre-modern) values</a:t>
            </a:r>
          </a:p>
          <a:p>
            <a:pPr lvl="1"/>
            <a:r>
              <a:rPr lang="en-US" sz="1800" dirty="0"/>
              <a:t>Abrogation of the terms of the Treaty of Versailles</a:t>
            </a:r>
          </a:p>
          <a:p>
            <a:pPr lvl="1"/>
            <a:r>
              <a:rPr lang="en-US" sz="1800" dirty="0"/>
              <a:t>The 25 Points of Hitler’s Nazi Party</a:t>
            </a:r>
          </a:p>
          <a:p>
            <a:pPr marL="457200" lvl="1" indent="0">
              <a:buNone/>
              <a:defRPr/>
            </a:pPr>
            <a:endParaRPr lang="en-US" altLang="en-US" sz="2200" dirty="0"/>
          </a:p>
          <a:p>
            <a:pPr marL="0" indent="0">
              <a:buNone/>
              <a:defRPr/>
            </a:pPr>
            <a:endParaRPr lang="en-US" dirty="0"/>
          </a:p>
        </p:txBody>
      </p:sp>
    </p:spTree>
    <p:extLst>
      <p:ext uri="{BB962C8B-B14F-4D97-AF65-F5344CB8AC3E}">
        <p14:creationId xmlns:p14="http://schemas.microsoft.com/office/powerpoint/2010/main" val="37894534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Rise of the Nazi Party</a:t>
            </a:r>
          </a:p>
        </p:txBody>
      </p:sp>
      <p:sp>
        <p:nvSpPr>
          <p:cNvPr id="3" name="Content Placeholder 2"/>
          <p:cNvSpPr>
            <a:spLocks noGrp="1"/>
          </p:cNvSpPr>
          <p:nvPr>
            <p:ph idx="1"/>
          </p:nvPr>
        </p:nvSpPr>
        <p:spPr/>
        <p:txBody>
          <a:bodyPr>
            <a:normAutofit/>
          </a:bodyPr>
          <a:lstStyle/>
          <a:p>
            <a:r>
              <a:rPr lang="en-US" dirty="0"/>
              <a:t>Although the Party won only 2.6% of the popular vote in 1928, by 1933 Hitler was “the Fuhrer”</a:t>
            </a:r>
          </a:p>
          <a:p>
            <a:pPr lvl="1"/>
            <a:r>
              <a:rPr lang="en-US" dirty="0"/>
              <a:t>This was accomplished </a:t>
            </a:r>
            <a:r>
              <a:rPr lang="en-US" i="1" dirty="0"/>
              <a:t>by winning elections, not by a violent seizure of power</a:t>
            </a:r>
          </a:p>
          <a:p>
            <a:pPr marL="457200" lvl="1" indent="0">
              <a:buNone/>
            </a:pPr>
            <a:endParaRPr lang="en-US" dirty="0"/>
          </a:p>
          <a:p>
            <a:pPr lvl="1"/>
            <a:endParaRPr lang="en-US" dirty="0"/>
          </a:p>
          <a:p>
            <a:endParaRPr lang="en-US" dirty="0"/>
          </a:p>
        </p:txBody>
      </p:sp>
    </p:spTree>
    <p:extLst>
      <p:ext uri="{BB962C8B-B14F-4D97-AF65-F5344CB8AC3E}">
        <p14:creationId xmlns:p14="http://schemas.microsoft.com/office/powerpoint/2010/main" val="1219409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Rise of the Nazi Party</a:t>
            </a:r>
          </a:p>
        </p:txBody>
      </p:sp>
      <p:sp>
        <p:nvSpPr>
          <p:cNvPr id="3" name="Content Placeholder 2"/>
          <p:cNvSpPr>
            <a:spLocks noGrp="1"/>
          </p:cNvSpPr>
          <p:nvPr>
            <p:ph idx="1"/>
          </p:nvPr>
        </p:nvSpPr>
        <p:spPr/>
        <p:txBody>
          <a:bodyPr/>
          <a:lstStyle/>
          <a:p>
            <a:r>
              <a:rPr lang="en-US" dirty="0"/>
              <a:t>Hitler consolidated power by:</a:t>
            </a:r>
          </a:p>
          <a:p>
            <a:pPr lvl="1"/>
            <a:r>
              <a:rPr lang="en-US" dirty="0"/>
              <a:t>February 1933: the Reichstag fire</a:t>
            </a:r>
          </a:p>
          <a:p>
            <a:pPr lvl="1"/>
            <a:r>
              <a:rPr lang="en-US" dirty="0"/>
              <a:t>March 1933: the Enabling Act</a:t>
            </a:r>
          </a:p>
          <a:p>
            <a:pPr lvl="1"/>
            <a:r>
              <a:rPr lang="en-US" dirty="0"/>
              <a:t>April 1933: boycott of Jewish businesses</a:t>
            </a:r>
          </a:p>
          <a:p>
            <a:pPr lvl="1"/>
            <a:r>
              <a:rPr lang="en-US" dirty="0"/>
              <a:t>July 1933: the Vatican Concordat</a:t>
            </a:r>
          </a:p>
          <a:p>
            <a:pPr lvl="1"/>
            <a:r>
              <a:rPr lang="en-US" dirty="0"/>
              <a:t>July 1933: sterilization of “</a:t>
            </a:r>
            <a:r>
              <a:rPr lang="en-US" dirty="0" err="1"/>
              <a:t>asocials</a:t>
            </a:r>
            <a:r>
              <a:rPr lang="en-US" dirty="0"/>
              <a:t>”</a:t>
            </a:r>
          </a:p>
          <a:p>
            <a:pPr lvl="1"/>
            <a:r>
              <a:rPr lang="en-US" dirty="0"/>
              <a:t>June 1934: the “Night of the Long Knives”</a:t>
            </a:r>
          </a:p>
          <a:p>
            <a:endParaRPr lang="en-US" dirty="0"/>
          </a:p>
        </p:txBody>
      </p:sp>
    </p:spTree>
    <p:extLst>
      <p:ext uri="{BB962C8B-B14F-4D97-AF65-F5344CB8AC3E}">
        <p14:creationId xmlns:p14="http://schemas.microsoft.com/office/powerpoint/2010/main" val="4101100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Conditions that Increased</a:t>
            </a:r>
            <a:br>
              <a:rPr lang="en-US" dirty="0"/>
            </a:br>
            <a:r>
              <a:rPr lang="en-US" dirty="0"/>
              <a:t>Hatred Towards the Jews</a:t>
            </a:r>
          </a:p>
        </p:txBody>
      </p:sp>
      <p:sp>
        <p:nvSpPr>
          <p:cNvPr id="3" name="Content Placeholder 2"/>
          <p:cNvSpPr>
            <a:spLocks noGrp="1"/>
          </p:cNvSpPr>
          <p:nvPr>
            <p:ph idx="1"/>
          </p:nvPr>
        </p:nvSpPr>
        <p:spPr/>
        <p:txBody>
          <a:bodyPr/>
          <a:lstStyle/>
          <a:p>
            <a:r>
              <a:rPr lang="en-US" dirty="0"/>
              <a:t>“As history testifies, economic instability typically intensifies ethnic and religious intolerance” (112).</a:t>
            </a:r>
          </a:p>
          <a:p>
            <a:r>
              <a:rPr lang="en-US" dirty="0"/>
              <a:t>“. . . Jews . . . threatened to destabilize traditional German society by their liberal democratic leanings . . .” (113)</a:t>
            </a:r>
          </a:p>
          <a:p>
            <a:r>
              <a:rPr lang="en-US" dirty="0"/>
              <a:t>Competition between the Jews and the lower middle class</a:t>
            </a:r>
          </a:p>
        </p:txBody>
      </p:sp>
    </p:spTree>
    <p:extLst>
      <p:ext uri="{BB962C8B-B14F-4D97-AF65-F5344CB8AC3E}">
        <p14:creationId xmlns:p14="http://schemas.microsoft.com/office/powerpoint/2010/main" val="2121814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28600"/>
            <a:ext cx="8229600" cy="1143000"/>
          </a:xfrm>
        </p:spPr>
        <p:txBody>
          <a:bodyPr/>
          <a:lstStyle/>
          <a:p>
            <a:pPr eaLnBrk="1" hangingPunct="1"/>
            <a:r>
              <a:rPr lang="en-US" altLang="en-US" dirty="0"/>
              <a:t>Terms (from Prologue)</a:t>
            </a:r>
          </a:p>
        </p:txBody>
      </p:sp>
      <p:sp>
        <p:nvSpPr>
          <p:cNvPr id="3" name="Content Placeholder 2"/>
          <p:cNvSpPr>
            <a:spLocks noGrp="1"/>
          </p:cNvSpPr>
          <p:nvPr>
            <p:ph idx="1"/>
          </p:nvPr>
        </p:nvSpPr>
        <p:spPr/>
        <p:txBody>
          <a:bodyPr/>
          <a:lstStyle/>
          <a:p>
            <a:pPr eaLnBrk="1" hangingPunct="1"/>
            <a:r>
              <a:rPr lang="en-US" altLang="en-US" dirty="0" err="1"/>
              <a:t>Intentionalism</a:t>
            </a:r>
            <a:r>
              <a:rPr lang="en-US" altLang="en-US" dirty="0"/>
              <a:t> and functionalism </a:t>
            </a:r>
            <a:r>
              <a:rPr lang="en-US" altLang="en-US" sz="1800" dirty="0"/>
              <a:t>(p. 11, </a:t>
            </a:r>
            <a:r>
              <a:rPr lang="en-US" altLang="en-US" sz="1800" dirty="0" err="1"/>
              <a:t>ftn</a:t>
            </a:r>
            <a:r>
              <a:rPr lang="en-US" altLang="en-US" sz="1800" dirty="0"/>
              <a:t> 20 to p. 382)</a:t>
            </a:r>
          </a:p>
          <a:p>
            <a:pPr lvl="1" eaLnBrk="1" hangingPunct="1"/>
            <a:r>
              <a:rPr lang="en-US" altLang="en-US" dirty="0" err="1"/>
              <a:t>Intentionalism</a:t>
            </a:r>
            <a:endParaRPr lang="en-US" altLang="en-US" dirty="0"/>
          </a:p>
          <a:p>
            <a:pPr lvl="2" eaLnBrk="1" hangingPunct="1"/>
            <a:r>
              <a:rPr lang="en-US" altLang="en-US" dirty="0"/>
              <a:t>The Nazis intended from the very beginning to annihilate the Jews</a:t>
            </a:r>
          </a:p>
          <a:p>
            <a:pPr lvl="2" eaLnBrk="1" hangingPunct="1"/>
            <a:r>
              <a:rPr lang="en-US" altLang="en-US" dirty="0"/>
              <a:t>This was a top-down decision</a:t>
            </a:r>
          </a:p>
          <a:p>
            <a:pPr lvl="1" eaLnBrk="1" hangingPunct="1"/>
            <a:r>
              <a:rPr lang="en-US" altLang="en-US" dirty="0"/>
              <a:t>Functionalism</a:t>
            </a:r>
          </a:p>
          <a:p>
            <a:pPr lvl="2" eaLnBrk="1" hangingPunct="1"/>
            <a:r>
              <a:rPr lang="en-US" altLang="en-US" dirty="0"/>
              <a:t>The Nazis came to the Final Solution only after trying to rid Germany and German-occupied territories through other means (perhaps late 1941)</a:t>
            </a:r>
          </a:p>
          <a:p>
            <a:pPr lvl="2" eaLnBrk="1" hangingPunct="1"/>
            <a:r>
              <a:rPr lang="en-US" altLang="en-US" dirty="0"/>
              <a:t>This was an on-the-ground decision</a:t>
            </a:r>
          </a:p>
        </p:txBody>
      </p:sp>
    </p:spTree>
    <p:extLst>
      <p:ext uri="{BB962C8B-B14F-4D97-AF65-F5344CB8AC3E}">
        <p14:creationId xmlns:p14="http://schemas.microsoft.com/office/powerpoint/2010/main" val="202419382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Road to the</a:t>
            </a:r>
            <a:br>
              <a:rPr lang="en-US" dirty="0"/>
            </a:br>
            <a:r>
              <a:rPr lang="en-US" dirty="0"/>
              <a:t>Final Solution</a:t>
            </a:r>
          </a:p>
        </p:txBody>
      </p:sp>
      <p:sp>
        <p:nvSpPr>
          <p:cNvPr id="3" name="Content Placeholder 2"/>
          <p:cNvSpPr>
            <a:spLocks noGrp="1"/>
          </p:cNvSpPr>
          <p:nvPr>
            <p:ph idx="1"/>
          </p:nvPr>
        </p:nvSpPr>
        <p:spPr/>
        <p:txBody>
          <a:bodyPr>
            <a:normAutofit fontScale="92500" lnSpcReduction="20000"/>
          </a:bodyPr>
          <a:lstStyle/>
          <a:p>
            <a:r>
              <a:rPr lang="en-US" dirty="0"/>
              <a:t>“. . . the road to Auschwitz was anything but straight and narrow” (114)</a:t>
            </a:r>
          </a:p>
          <a:p>
            <a:pPr lvl="1"/>
            <a:r>
              <a:rPr lang="en-US" dirty="0"/>
              <a:t>“. . . during the initial years of Hitler’s rule ‘the Nazis stumbled toward something resembling a Final Solution to the Jewish Problem.  The Final Solution as it emerged in 1941 and 1942 was not the product of a grand design.  In fact, when the Nazis came to power, they had no specific plans for a solution of any sort.  They were certain only that a solution was necessary: This commitment carried the Nazi system along the twisted road to Auschwitz’” (Karl A. </a:t>
            </a:r>
            <a:r>
              <a:rPr lang="en-US" dirty="0" err="1"/>
              <a:t>Schleunes</a:t>
            </a:r>
            <a:r>
              <a:rPr lang="en-US" dirty="0"/>
              <a:t>, quoted on 114).</a:t>
            </a:r>
          </a:p>
        </p:txBody>
      </p:sp>
    </p:spTree>
    <p:extLst>
      <p:ext uri="{BB962C8B-B14F-4D97-AF65-F5344CB8AC3E}">
        <p14:creationId xmlns:p14="http://schemas.microsoft.com/office/powerpoint/2010/main" val="348282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Road to the</a:t>
            </a:r>
            <a:br>
              <a:rPr lang="en-US" dirty="0"/>
            </a:br>
            <a:r>
              <a:rPr lang="en-US" dirty="0"/>
              <a:t>Final Solution</a:t>
            </a:r>
          </a:p>
        </p:txBody>
      </p:sp>
      <p:sp>
        <p:nvSpPr>
          <p:cNvPr id="3" name="Content Placeholder 2"/>
          <p:cNvSpPr>
            <a:spLocks noGrp="1"/>
          </p:cNvSpPr>
          <p:nvPr>
            <p:ph idx="1"/>
          </p:nvPr>
        </p:nvSpPr>
        <p:spPr/>
        <p:txBody>
          <a:bodyPr>
            <a:normAutofit fontScale="85000" lnSpcReduction="20000"/>
          </a:bodyPr>
          <a:lstStyle/>
          <a:p>
            <a:r>
              <a:rPr lang="en-US" dirty="0"/>
              <a:t>According to Rubenstein and Roth:</a:t>
            </a:r>
          </a:p>
          <a:p>
            <a:pPr lvl="1"/>
            <a:r>
              <a:rPr lang="en-US" dirty="0"/>
              <a:t>(1) By 1941, a systematic plan for annihilation of the Jews was being implemented </a:t>
            </a:r>
          </a:p>
          <a:p>
            <a:pPr lvl="1"/>
            <a:r>
              <a:rPr lang="en-US" dirty="0"/>
              <a:t>(2) Despite no written order by Hitler, it is impossible to think that something so vast would have been done unless Hitler decided to do it</a:t>
            </a:r>
          </a:p>
          <a:p>
            <a:pPr lvl="1"/>
            <a:r>
              <a:rPr lang="en-US" dirty="0"/>
              <a:t>(3) Prior to 1939 and the beginning of the war, Hitler did not have the opportunity to proceed with annihilation of the Jews</a:t>
            </a:r>
          </a:p>
          <a:p>
            <a:pPr lvl="1"/>
            <a:r>
              <a:rPr lang="en-US" dirty="0"/>
              <a:t>(4) Robert </a:t>
            </a:r>
            <a:r>
              <a:rPr lang="en-US" dirty="0" err="1"/>
              <a:t>Gellately</a:t>
            </a:r>
            <a:r>
              <a:rPr lang="en-US" dirty="0"/>
              <a:t> has written: “‘Until the late 1930s,’ …  ‘</a:t>
            </a:r>
            <a:r>
              <a:rPr lang="en-US" dirty="0" err="1"/>
              <a:t>antisemitism</a:t>
            </a:r>
            <a:r>
              <a:rPr lang="en-US" dirty="0"/>
              <a:t> was not the primary concern of the public, most Germans were not rabidly </a:t>
            </a:r>
            <a:r>
              <a:rPr lang="en-US" dirty="0" err="1"/>
              <a:t>antisemitic</a:t>
            </a:r>
            <a:r>
              <a:rPr lang="en-US" dirty="0"/>
              <a:t>, and pushing out the Jews was not the top priority of the German state’” (114-5).</a:t>
            </a:r>
          </a:p>
          <a:p>
            <a:endParaRPr lang="en-US" dirty="0"/>
          </a:p>
        </p:txBody>
      </p:sp>
    </p:spTree>
    <p:extLst>
      <p:ext uri="{BB962C8B-B14F-4D97-AF65-F5344CB8AC3E}">
        <p14:creationId xmlns:p14="http://schemas.microsoft.com/office/powerpoint/2010/main" val="197130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Road to the</a:t>
            </a:r>
            <a:br>
              <a:rPr lang="en-US" dirty="0"/>
            </a:br>
            <a:r>
              <a:rPr lang="en-US" dirty="0"/>
              <a:t>Final Solution</a:t>
            </a:r>
          </a:p>
        </p:txBody>
      </p:sp>
      <p:sp>
        <p:nvSpPr>
          <p:cNvPr id="3" name="Content Placeholder 2"/>
          <p:cNvSpPr>
            <a:spLocks noGrp="1"/>
          </p:cNvSpPr>
          <p:nvPr>
            <p:ph idx="1"/>
          </p:nvPr>
        </p:nvSpPr>
        <p:spPr/>
        <p:txBody>
          <a:bodyPr/>
          <a:lstStyle/>
          <a:p>
            <a:r>
              <a:rPr lang="en-US" dirty="0"/>
              <a:t>Note, however, this line from a speech by Hitler on January 30, 1939”</a:t>
            </a:r>
          </a:p>
          <a:p>
            <a:pPr lvl="1"/>
            <a:r>
              <a:rPr lang="en-US" dirty="0"/>
              <a:t>“If the international Jewish financiers in and outside Europe should succeed in plunging the nations once more into war, then the result will not be the Bolshevization of the earth, and thus the victory of Jewry, but the annihilation of the Jewish race in Europe.”</a:t>
            </a:r>
          </a:p>
        </p:txBody>
      </p:sp>
    </p:spTree>
    <p:extLst>
      <p:ext uri="{BB962C8B-B14F-4D97-AF65-F5344CB8AC3E}">
        <p14:creationId xmlns:p14="http://schemas.microsoft.com/office/powerpoint/2010/main" val="1618558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a:t>Approaches to Auschwitz</a:t>
            </a:r>
            <a:r>
              <a:rPr lang="en-US" dirty="0"/>
              <a:t/>
            </a:r>
            <a:br>
              <a:rPr lang="en-US" dirty="0"/>
            </a:br>
            <a:r>
              <a:rPr lang="en-US" dirty="0"/>
              <a:t>Chapter 5</a:t>
            </a:r>
            <a:endParaRPr lang="en-US" i="1" dirty="0"/>
          </a:p>
        </p:txBody>
      </p:sp>
      <p:sp>
        <p:nvSpPr>
          <p:cNvPr id="3" name="Subtitle 2"/>
          <p:cNvSpPr>
            <a:spLocks noGrp="1"/>
          </p:cNvSpPr>
          <p:nvPr>
            <p:ph type="subTitle" idx="1"/>
          </p:nvPr>
        </p:nvSpPr>
        <p:spPr/>
        <p:txBody>
          <a:bodyPr/>
          <a:lstStyle/>
          <a:p>
            <a:r>
              <a:rPr lang="en-US" dirty="0"/>
              <a:t>Approaches to Auschwitz</a:t>
            </a:r>
          </a:p>
          <a:p>
            <a:r>
              <a:rPr lang="en-US" dirty="0"/>
              <a:t>GIS 4641</a:t>
            </a:r>
          </a:p>
        </p:txBody>
      </p:sp>
    </p:spTree>
    <p:extLst>
      <p:ext uri="{BB962C8B-B14F-4D97-AF65-F5344CB8AC3E}">
        <p14:creationId xmlns:p14="http://schemas.microsoft.com/office/powerpoint/2010/main" val="3822885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 </a:t>
            </a:r>
            <a:r>
              <a:rPr lang="en-US" dirty="0" err="1"/>
              <a:t>Antisemitism</a:t>
            </a:r>
            <a:r>
              <a:rPr lang="en-US" dirty="0"/>
              <a:t>”</a:t>
            </a:r>
          </a:p>
        </p:txBody>
      </p:sp>
      <p:sp>
        <p:nvSpPr>
          <p:cNvPr id="3" name="Content Placeholder 2"/>
          <p:cNvSpPr>
            <a:spLocks noGrp="1"/>
          </p:cNvSpPr>
          <p:nvPr>
            <p:ph idx="1"/>
          </p:nvPr>
        </p:nvSpPr>
        <p:spPr/>
        <p:txBody>
          <a:bodyPr/>
          <a:lstStyle/>
          <a:p>
            <a:r>
              <a:rPr lang="en-US" dirty="0"/>
              <a:t>The Nazis pursued a variety of “rational” and “systematic” steps to meet Hitler’s objective:</a:t>
            </a:r>
          </a:p>
          <a:p>
            <a:pPr lvl="1"/>
            <a:r>
              <a:rPr lang="en-US" dirty="0"/>
              <a:t>“‘Rational </a:t>
            </a:r>
            <a:r>
              <a:rPr lang="en-US" dirty="0" err="1"/>
              <a:t>antisemitism</a:t>
            </a:r>
            <a:r>
              <a:rPr lang="en-US" dirty="0"/>
              <a:t> . . . must lead to a systematic legal opposition and elimination of the special privileges which Jews hold . . . Its final objective must unswervingly be the removal . . . of the Jews altogether.’” (121).</a:t>
            </a:r>
          </a:p>
          <a:p>
            <a:r>
              <a:rPr lang="en-US" dirty="0"/>
              <a:t>This was in contrast to what Hitler termed “emotional </a:t>
            </a:r>
            <a:r>
              <a:rPr lang="en-US" dirty="0" err="1"/>
              <a:t>antisemitism</a:t>
            </a:r>
            <a:r>
              <a:rPr lang="en-US" dirty="0"/>
              <a:t>” </a:t>
            </a:r>
          </a:p>
        </p:txBody>
      </p:sp>
    </p:spTree>
    <p:extLst>
      <p:ext uri="{BB962C8B-B14F-4D97-AF65-F5344CB8AC3E}">
        <p14:creationId xmlns:p14="http://schemas.microsoft.com/office/powerpoint/2010/main" val="3702313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“Rational </a:t>
            </a:r>
            <a:r>
              <a:rPr lang="en-US" dirty="0" err="1"/>
              <a:t>Antisemitism</a:t>
            </a:r>
            <a:r>
              <a:rPr lang="en-US" dirty="0"/>
              <a:t>”</a:t>
            </a:r>
          </a:p>
        </p:txBody>
      </p:sp>
      <p:sp>
        <p:nvSpPr>
          <p:cNvPr id="3" name="Content Placeholder 2"/>
          <p:cNvSpPr>
            <a:spLocks noGrp="1"/>
          </p:cNvSpPr>
          <p:nvPr>
            <p:ph idx="1"/>
          </p:nvPr>
        </p:nvSpPr>
        <p:spPr/>
        <p:txBody>
          <a:bodyPr/>
          <a:lstStyle/>
          <a:p>
            <a:r>
              <a:rPr lang="en-US" dirty="0"/>
              <a:t>Hitler wrote in </a:t>
            </a:r>
            <a:r>
              <a:rPr lang="en-US" i="1" dirty="0"/>
              <a:t>Mein </a:t>
            </a:r>
            <a:r>
              <a:rPr lang="en-US" i="1" dirty="0" err="1"/>
              <a:t>Kampf</a:t>
            </a:r>
            <a:r>
              <a:rPr lang="en-US" i="1" dirty="0"/>
              <a:t>:</a:t>
            </a:r>
            <a:endParaRPr lang="en-US" dirty="0"/>
          </a:p>
          <a:p>
            <a:pPr lvl="1"/>
            <a:r>
              <a:rPr lang="en-US" dirty="0"/>
              <a:t>“‘. . . today I believe I am acting in accordance with the will of the Almighty Creator: </a:t>
            </a:r>
            <a:r>
              <a:rPr lang="en-US" i="1" dirty="0"/>
              <a:t>by defending myself against the Jew, I am fighting for the work of the Lord’”</a:t>
            </a:r>
            <a:r>
              <a:rPr lang="en-US" dirty="0"/>
              <a:t> (122).</a:t>
            </a:r>
          </a:p>
          <a:p>
            <a:pPr marL="457200" lvl="1" indent="0">
              <a:buNone/>
            </a:pPr>
            <a:endParaRPr lang="en-US" dirty="0"/>
          </a:p>
        </p:txBody>
      </p:sp>
    </p:spTree>
    <p:extLst>
      <p:ext uri="{BB962C8B-B14F-4D97-AF65-F5344CB8AC3E}">
        <p14:creationId xmlns:p14="http://schemas.microsoft.com/office/powerpoint/2010/main" val="3020905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 Violence”</a:t>
            </a:r>
          </a:p>
        </p:txBody>
      </p:sp>
      <p:sp>
        <p:nvSpPr>
          <p:cNvPr id="3" name="Content Placeholder 2"/>
          <p:cNvSpPr>
            <a:spLocks noGrp="1"/>
          </p:cNvSpPr>
          <p:nvPr>
            <p:ph idx="1"/>
          </p:nvPr>
        </p:nvSpPr>
        <p:spPr/>
        <p:txBody>
          <a:bodyPr/>
          <a:lstStyle/>
          <a:p>
            <a:r>
              <a:rPr lang="en-US" dirty="0"/>
              <a:t>Initially Hitler looked to “passive </a:t>
            </a:r>
            <a:r>
              <a:rPr lang="en-US" dirty="0" err="1"/>
              <a:t>antisemitism</a:t>
            </a:r>
            <a:r>
              <a:rPr lang="en-US" dirty="0"/>
              <a:t>” rather than “hooliganism”</a:t>
            </a:r>
          </a:p>
          <a:p>
            <a:pPr lvl="1"/>
            <a:r>
              <a:rPr lang="en-US" dirty="0"/>
              <a:t>This involved a series of laws that served to increasingly separate and subjugate Jews with the hope that they would choose or be forced to leave Germany.  (122-125)</a:t>
            </a:r>
          </a:p>
        </p:txBody>
      </p:sp>
    </p:spTree>
    <p:extLst>
      <p:ext uri="{BB962C8B-B14F-4D97-AF65-F5344CB8AC3E}">
        <p14:creationId xmlns:p14="http://schemas.microsoft.com/office/powerpoint/2010/main" val="94835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r>
              <a:rPr lang="en-US" dirty="0"/>
              <a:t>“Paper Violence”</a:t>
            </a:r>
          </a:p>
        </p:txBody>
      </p:sp>
      <p:sp>
        <p:nvSpPr>
          <p:cNvPr id="23555" name="Content Placeholder 2"/>
          <p:cNvSpPr>
            <a:spLocks noGrp="1"/>
          </p:cNvSpPr>
          <p:nvPr>
            <p:ph idx="1"/>
          </p:nvPr>
        </p:nvSpPr>
        <p:spPr/>
        <p:txBody>
          <a:bodyPr>
            <a:normAutofit fontScale="92500"/>
          </a:bodyPr>
          <a:lstStyle/>
          <a:p>
            <a:r>
              <a:rPr lang="en-US" dirty="0"/>
              <a:t>1933: One-day boycott of Jewish businesses; Jews prohibited from owning land; Jews can no longer be newspaper editors</a:t>
            </a:r>
          </a:p>
          <a:p>
            <a:r>
              <a:rPr lang="en-US" dirty="0"/>
              <a:t>1934: Jews not allowed national health insurance</a:t>
            </a:r>
          </a:p>
          <a:p>
            <a:r>
              <a:rPr lang="en-US" dirty="0"/>
              <a:t>1935: Jews banned from serving in the </a:t>
            </a:r>
            <a:r>
              <a:rPr lang="en-US" dirty="0" smtClean="0"/>
              <a:t>military;</a:t>
            </a:r>
          </a:p>
          <a:p>
            <a:r>
              <a:rPr lang="en-US" dirty="0" smtClean="0"/>
              <a:t>1937</a:t>
            </a:r>
            <a:r>
              <a:rPr lang="en-US" dirty="0"/>
              <a:t>: Jews banned from many </a:t>
            </a:r>
            <a:r>
              <a:rPr lang="en-US" dirty="0" smtClean="0"/>
              <a:t>occupations;</a:t>
            </a:r>
            <a:endParaRPr lang="en-US" dirty="0"/>
          </a:p>
          <a:p>
            <a:r>
              <a:rPr lang="en-US" dirty="0"/>
              <a:t>1938: Jews  register wealth, property, businesses; Jews over age 15 to carry identity cards</a:t>
            </a:r>
          </a:p>
          <a:p>
            <a:pPr eaLnBrk="1" hangingPunct="1"/>
            <a:endParaRPr lang="en-US" dirty="0"/>
          </a:p>
        </p:txBody>
      </p:sp>
      <p:sp>
        <p:nvSpPr>
          <p:cNvPr id="4" name="Slide Number Placeholder 3"/>
          <p:cNvSpPr>
            <a:spLocks noGrp="1"/>
          </p:cNvSpPr>
          <p:nvPr>
            <p:ph type="sldNum" sz="quarter" idx="12"/>
          </p:nvPr>
        </p:nvSpPr>
        <p:spPr/>
        <p:txBody>
          <a:bodyPr/>
          <a:lstStyle/>
          <a:p>
            <a:pPr>
              <a:defRPr/>
            </a:pPr>
            <a:fld id="{EE1B643E-BB78-4256-9825-4F54D8A09F5E}" type="slidenum">
              <a:rPr lang="en-US" smtClean="0"/>
              <a:pPr>
                <a:defRPr/>
              </a:pPr>
              <a:t>32</a:t>
            </a:fld>
            <a:endParaRPr lang="en-US"/>
          </a:p>
        </p:txBody>
      </p:sp>
    </p:spTree>
    <p:extLst>
      <p:ext uri="{BB962C8B-B14F-4D97-AF65-F5344CB8AC3E}">
        <p14:creationId xmlns:p14="http://schemas.microsoft.com/office/powerpoint/2010/main" val="1765015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 Violence”</a:t>
            </a:r>
          </a:p>
        </p:txBody>
      </p:sp>
      <p:sp>
        <p:nvSpPr>
          <p:cNvPr id="3" name="Content Placeholder 2"/>
          <p:cNvSpPr>
            <a:spLocks noGrp="1"/>
          </p:cNvSpPr>
          <p:nvPr>
            <p:ph idx="1"/>
          </p:nvPr>
        </p:nvSpPr>
        <p:spPr/>
        <p:txBody>
          <a:bodyPr>
            <a:normAutofit/>
          </a:bodyPr>
          <a:lstStyle/>
          <a:p>
            <a:r>
              <a:rPr lang="en-US" dirty="0"/>
              <a:t>1935: the Nuremberg Laws</a:t>
            </a:r>
          </a:p>
          <a:p>
            <a:pPr lvl="1"/>
            <a:r>
              <a:rPr lang="en-US" dirty="0"/>
              <a:t>Jews were no longer considered to be citizens</a:t>
            </a:r>
          </a:p>
          <a:p>
            <a:pPr lvl="1"/>
            <a:r>
              <a:rPr lang="en-US" dirty="0"/>
              <a:t>Jews and non-Jews could not marry or have sexual relations</a:t>
            </a:r>
          </a:p>
          <a:p>
            <a:r>
              <a:rPr lang="en-US" dirty="0"/>
              <a:t>Focus on defining a “Jew”</a:t>
            </a:r>
          </a:p>
          <a:p>
            <a:pPr lvl="1"/>
            <a:r>
              <a:rPr lang="en-US" dirty="0"/>
              <a:t>If 3 or 4 Jewish grandparents, you were a Jew</a:t>
            </a:r>
          </a:p>
          <a:p>
            <a:pPr lvl="1"/>
            <a:r>
              <a:rPr lang="en-US" dirty="0"/>
              <a:t>If 1 or 2 Jewish grandparents, you were a </a:t>
            </a:r>
            <a:r>
              <a:rPr lang="en-US" i="1" dirty="0"/>
              <a:t>Mischling,</a:t>
            </a:r>
            <a:r>
              <a:rPr lang="en-US" dirty="0"/>
              <a:t> meaning a “mixed breed”</a:t>
            </a:r>
          </a:p>
        </p:txBody>
      </p:sp>
    </p:spTree>
    <p:extLst>
      <p:ext uri="{BB962C8B-B14F-4D97-AF65-F5344CB8AC3E}">
        <p14:creationId xmlns:p14="http://schemas.microsoft.com/office/powerpoint/2010/main" val="352741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dirty="0"/>
              <a:t>“Paper Violence”</a:t>
            </a:r>
          </a:p>
        </p:txBody>
      </p:sp>
      <p:sp>
        <p:nvSpPr>
          <p:cNvPr id="24579" name="Content Placeholder 2"/>
          <p:cNvSpPr>
            <a:spLocks noGrp="1"/>
          </p:cNvSpPr>
          <p:nvPr>
            <p:ph idx="1"/>
          </p:nvPr>
        </p:nvSpPr>
        <p:spPr/>
        <p:txBody>
          <a:bodyPr>
            <a:normAutofit lnSpcReduction="10000"/>
          </a:bodyPr>
          <a:lstStyle/>
          <a:p>
            <a:r>
              <a:rPr lang="en-US" dirty="0"/>
              <a:t>1938: Jews banned from practicing medicine and law; men are “Israel,” women are “Sarah”; “J” is stamped on passports; Jewish pupils are expelled</a:t>
            </a:r>
          </a:p>
          <a:p>
            <a:r>
              <a:rPr lang="en-US" dirty="0"/>
              <a:t>1939: Jews required to forfeit gold and silver items; lose rights as tenants and are relocated; not permitted to be outside at night; forbidden to own radios; Polish Jews over age 10 required to wear yellow stars</a:t>
            </a:r>
          </a:p>
          <a:p>
            <a:pPr>
              <a:buFont typeface="Arial" charset="0"/>
              <a:buNone/>
            </a:pPr>
            <a:endParaRPr lang="en-US" dirty="0"/>
          </a:p>
        </p:txBody>
      </p:sp>
      <p:sp>
        <p:nvSpPr>
          <p:cNvPr id="4" name="Slide Number Placeholder 3"/>
          <p:cNvSpPr>
            <a:spLocks noGrp="1"/>
          </p:cNvSpPr>
          <p:nvPr>
            <p:ph type="sldNum" sz="quarter" idx="12"/>
          </p:nvPr>
        </p:nvSpPr>
        <p:spPr/>
        <p:txBody>
          <a:bodyPr/>
          <a:lstStyle/>
          <a:p>
            <a:pPr>
              <a:defRPr/>
            </a:pPr>
            <a:fld id="{86A7162C-1227-4D7F-A1E4-A62BBC3F3B80}" type="slidenum">
              <a:rPr lang="en-US" smtClean="0"/>
              <a:pPr>
                <a:defRPr/>
              </a:pPr>
              <a:t>34</a:t>
            </a:fld>
            <a:endParaRPr lang="en-US"/>
          </a:p>
        </p:txBody>
      </p:sp>
    </p:spTree>
    <p:extLst>
      <p:ext uri="{BB962C8B-B14F-4D97-AF65-F5344CB8AC3E}">
        <p14:creationId xmlns:p14="http://schemas.microsoft.com/office/powerpoint/2010/main" val="4267281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i="1" dirty="0" err="1"/>
              <a:t>Kristallnacht</a:t>
            </a:r>
            <a:endParaRPr lang="en-US" i="1" dirty="0"/>
          </a:p>
        </p:txBody>
      </p:sp>
      <p:sp>
        <p:nvSpPr>
          <p:cNvPr id="25603" name="Content Placeholder 2"/>
          <p:cNvSpPr>
            <a:spLocks noGrp="1"/>
          </p:cNvSpPr>
          <p:nvPr>
            <p:ph idx="1"/>
          </p:nvPr>
        </p:nvSpPr>
        <p:spPr/>
        <p:txBody>
          <a:bodyPr>
            <a:normAutofit lnSpcReduction="10000"/>
          </a:bodyPr>
          <a:lstStyle/>
          <a:p>
            <a:r>
              <a:rPr lang="en-US" dirty="0"/>
              <a:t>November 9-10, 1938: a pogrom carried out by the Nazis in Germany and Austria</a:t>
            </a:r>
          </a:p>
          <a:p>
            <a:pPr lvl="1"/>
            <a:r>
              <a:rPr lang="en-US" dirty="0"/>
              <a:t>In retaliation for assassination of a German embassy official in Paris</a:t>
            </a:r>
          </a:p>
          <a:p>
            <a:pPr lvl="1"/>
            <a:r>
              <a:rPr lang="en-US" dirty="0"/>
              <a:t>Shop windows of Jewish businesses were smashed; stores were looted; synagogues and Jewish homes were burnt down; Jews were assaulted; 800 Jews killed; 30,000 Jews were arrested and sent to concentration </a:t>
            </a:r>
            <a:r>
              <a:rPr lang="en-US" dirty="0" smtClean="0"/>
              <a:t>camps</a:t>
            </a:r>
          </a:p>
          <a:p>
            <a:pPr lvl="1"/>
            <a:r>
              <a:rPr lang="en-US" dirty="0" smtClean="0"/>
              <a:t>Changed Nazi treatment of Jews to use of violence</a:t>
            </a:r>
            <a:endParaRPr lang="en-US" dirty="0"/>
          </a:p>
        </p:txBody>
      </p:sp>
      <p:sp>
        <p:nvSpPr>
          <p:cNvPr id="4" name="Slide Number Placeholder 3"/>
          <p:cNvSpPr>
            <a:spLocks noGrp="1"/>
          </p:cNvSpPr>
          <p:nvPr>
            <p:ph type="sldNum" sz="quarter" idx="12"/>
          </p:nvPr>
        </p:nvSpPr>
        <p:spPr/>
        <p:txBody>
          <a:bodyPr/>
          <a:lstStyle/>
          <a:p>
            <a:pPr>
              <a:defRPr/>
            </a:pPr>
            <a:fld id="{AB9A9451-5CC3-4D64-99A0-1B598FC9C9BB}" type="slidenum">
              <a:rPr lang="en-US" smtClean="0"/>
              <a:pPr>
                <a:defRPr/>
              </a:pPr>
              <a:t>35</a:t>
            </a:fld>
            <a:endParaRPr lang="en-US"/>
          </a:p>
        </p:txBody>
      </p:sp>
    </p:spTree>
    <p:extLst>
      <p:ext uri="{BB962C8B-B14F-4D97-AF65-F5344CB8AC3E}">
        <p14:creationId xmlns:p14="http://schemas.microsoft.com/office/powerpoint/2010/main" val="31432213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60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6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Next Step:</a:t>
            </a:r>
            <a:br>
              <a:rPr lang="en-US" dirty="0"/>
            </a:br>
            <a:r>
              <a:rPr lang="en-US" dirty="0"/>
              <a:t>Forced Emigration</a:t>
            </a:r>
          </a:p>
        </p:txBody>
      </p:sp>
      <p:sp>
        <p:nvSpPr>
          <p:cNvPr id="3" name="Content Placeholder 2"/>
          <p:cNvSpPr>
            <a:spLocks noGrp="1"/>
          </p:cNvSpPr>
          <p:nvPr>
            <p:ph idx="1"/>
          </p:nvPr>
        </p:nvSpPr>
        <p:spPr/>
        <p:txBody>
          <a:bodyPr>
            <a:normAutofit fontScale="92500" lnSpcReduction="10000"/>
          </a:bodyPr>
          <a:lstStyle/>
          <a:p>
            <a:r>
              <a:rPr lang="en-US" dirty="0"/>
              <a:t>Forced emigration of Jews to other countries (e.g., Madagascar) failed for a number of reasons:</a:t>
            </a:r>
          </a:p>
          <a:p>
            <a:pPr lvl="1"/>
            <a:r>
              <a:rPr lang="en-US" dirty="0"/>
              <a:t>The global economic depression</a:t>
            </a:r>
          </a:p>
          <a:p>
            <a:pPr lvl="1"/>
            <a:r>
              <a:rPr lang="en-US" dirty="0"/>
              <a:t>The fact that the Jews’ “predominantly professional and business skills” (as compared to craft and industrial skills) were seen as a disadvantage</a:t>
            </a:r>
          </a:p>
          <a:p>
            <a:pPr lvl="1"/>
            <a:r>
              <a:rPr lang="en-US" dirty="0"/>
              <a:t>The “rising average age among Jews”</a:t>
            </a:r>
          </a:p>
          <a:p>
            <a:pPr lvl="1"/>
            <a:r>
              <a:rPr lang="en-US" dirty="0"/>
              <a:t>“</a:t>
            </a:r>
            <a:r>
              <a:rPr lang="en-US" dirty="0" err="1"/>
              <a:t>Antisemitic</a:t>
            </a:r>
            <a:r>
              <a:rPr lang="en-US" dirty="0"/>
              <a:t> feeling in other nations”; </a:t>
            </a:r>
          </a:p>
          <a:p>
            <a:pPr lvl="1"/>
            <a:r>
              <a:rPr lang="en-US" dirty="0"/>
              <a:t>“Most German Jews . . . thought of themselves as thoroughly German.” (139)</a:t>
            </a:r>
          </a:p>
          <a:p>
            <a:pPr lvl="1"/>
            <a:endParaRPr lang="en-US" dirty="0"/>
          </a:p>
        </p:txBody>
      </p:sp>
    </p:spTree>
    <p:extLst>
      <p:ext uri="{BB962C8B-B14F-4D97-AF65-F5344CB8AC3E}">
        <p14:creationId xmlns:p14="http://schemas.microsoft.com/office/powerpoint/2010/main" val="3138119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Next Step:</a:t>
            </a:r>
            <a:br>
              <a:rPr lang="en-US" dirty="0"/>
            </a:br>
            <a:r>
              <a:rPr lang="en-US" dirty="0"/>
              <a:t>Forced Emigration</a:t>
            </a:r>
          </a:p>
        </p:txBody>
      </p:sp>
      <p:sp>
        <p:nvSpPr>
          <p:cNvPr id="3" name="Content Placeholder 2"/>
          <p:cNvSpPr>
            <a:spLocks noGrp="1"/>
          </p:cNvSpPr>
          <p:nvPr>
            <p:ph idx="1"/>
          </p:nvPr>
        </p:nvSpPr>
        <p:spPr/>
        <p:txBody>
          <a:bodyPr>
            <a:normAutofit fontScale="70000" lnSpcReduction="20000"/>
          </a:bodyPr>
          <a:lstStyle/>
          <a:p>
            <a:r>
              <a:rPr lang="en-US" dirty="0"/>
              <a:t>Forced emigration of Jews to other countries failed for another reason: </a:t>
            </a:r>
            <a:r>
              <a:rPr lang="en-US" i="1" dirty="0"/>
              <a:t>virtually no country in the world wanted them</a:t>
            </a:r>
          </a:p>
          <a:p>
            <a:pPr lvl="1"/>
            <a:r>
              <a:rPr lang="en-US" dirty="0"/>
              <a:t>The Evian Conference convened on July 6, 1938. (139-140)</a:t>
            </a:r>
          </a:p>
          <a:p>
            <a:pPr lvl="2"/>
            <a:r>
              <a:rPr lang="en-US" dirty="0"/>
              <a:t>“. . . the world was divided into two camps—one that wanted to be rid of Jews and one that would not accept them” (140).</a:t>
            </a:r>
          </a:p>
          <a:p>
            <a:pPr lvl="1"/>
            <a:r>
              <a:rPr lang="en-US" dirty="0"/>
              <a:t>Jews found their way to Palestine despite severe restrictions imposed by the British</a:t>
            </a:r>
          </a:p>
          <a:p>
            <a:pPr lvl="1"/>
            <a:r>
              <a:rPr lang="en-US" dirty="0"/>
              <a:t>Despite the talents of the Jews, “Nazi Germany weighed those assets and found them wanting in comparison to the gain that would accrue if the Jewish presence disappeared. . . . If actions speak louder than words, other nations in the world were not opposed to this Nazi sentiment” (142).</a:t>
            </a:r>
          </a:p>
          <a:p>
            <a:pPr lvl="1"/>
            <a:r>
              <a:rPr lang="en-US" dirty="0"/>
              <a:t>“‘I believe,’ Goebbels wrote in his diary entry for 13 December 1942, ‘that both the English and the Americans are happy that we are exterminating the Jewish riffraff’” (142).</a:t>
            </a:r>
          </a:p>
          <a:p>
            <a:endParaRPr lang="en-US" dirty="0"/>
          </a:p>
        </p:txBody>
      </p:sp>
    </p:spTree>
    <p:extLst>
      <p:ext uri="{BB962C8B-B14F-4D97-AF65-F5344CB8AC3E}">
        <p14:creationId xmlns:p14="http://schemas.microsoft.com/office/powerpoint/2010/main" val="339300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t>Approaches to Auschwitz</a:t>
            </a:r>
            <a:r>
              <a:rPr lang="en-US" dirty="0" smtClean="0"/>
              <a:t/>
            </a:r>
            <a:br>
              <a:rPr lang="en-US" dirty="0" smtClean="0"/>
            </a:br>
            <a:r>
              <a:rPr lang="en-US" dirty="0" smtClean="0"/>
              <a:t>Chapter 6</a:t>
            </a:r>
            <a:endParaRPr lang="en-US" i="1" dirty="0"/>
          </a:p>
        </p:txBody>
      </p:sp>
      <p:sp>
        <p:nvSpPr>
          <p:cNvPr id="3" name="Subtitle 2"/>
          <p:cNvSpPr>
            <a:spLocks noGrp="1"/>
          </p:cNvSpPr>
          <p:nvPr>
            <p:ph type="subTitle" idx="1"/>
          </p:nvPr>
        </p:nvSpPr>
        <p:spPr/>
        <p:txBody>
          <a:bodyPr/>
          <a:lstStyle/>
          <a:p>
            <a:r>
              <a:rPr lang="en-US" dirty="0" smtClean="0"/>
              <a:t>Approaches to Auschwitz</a:t>
            </a:r>
          </a:p>
          <a:p>
            <a:r>
              <a:rPr lang="en-US" dirty="0" smtClean="0"/>
              <a:t>GIS 4641</a:t>
            </a:r>
            <a:endParaRPr lang="en-US" dirty="0"/>
          </a:p>
        </p:txBody>
      </p:sp>
    </p:spTree>
    <p:extLst>
      <p:ext uri="{BB962C8B-B14F-4D97-AF65-F5344CB8AC3E}">
        <p14:creationId xmlns:p14="http://schemas.microsoft.com/office/powerpoint/2010/main" val="33690715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Wars</a:t>
            </a:r>
            <a:endParaRPr lang="en-US" dirty="0"/>
          </a:p>
        </p:txBody>
      </p:sp>
      <p:sp>
        <p:nvSpPr>
          <p:cNvPr id="3" name="Content Placeholder 2"/>
          <p:cNvSpPr>
            <a:spLocks noGrp="1"/>
          </p:cNvSpPr>
          <p:nvPr>
            <p:ph idx="1"/>
          </p:nvPr>
        </p:nvSpPr>
        <p:spPr/>
        <p:txBody>
          <a:bodyPr>
            <a:normAutofit lnSpcReduction="10000"/>
          </a:bodyPr>
          <a:lstStyle/>
          <a:p>
            <a:r>
              <a:rPr lang="en-US" dirty="0" smtClean="0"/>
              <a:t>The war in the west: “the basic norms were more or less observed”</a:t>
            </a:r>
          </a:p>
          <a:p>
            <a:r>
              <a:rPr lang="en-US" dirty="0" smtClean="0"/>
              <a:t>The war in the east: “</a:t>
            </a:r>
            <a:r>
              <a:rPr lang="en-US" dirty="0"/>
              <a:t>an uncompromisingly, racially motivated war of conquest, colonization, demographic revolution, and </a:t>
            </a:r>
            <a:r>
              <a:rPr lang="en-US" dirty="0" smtClean="0"/>
              <a:t>extermination” (144)</a:t>
            </a:r>
          </a:p>
          <a:p>
            <a:pPr lvl="1"/>
            <a:r>
              <a:rPr lang="en-US" dirty="0" smtClean="0"/>
              <a:t>With each military success, the number of Jews under Nazi rule increased</a:t>
            </a:r>
          </a:p>
          <a:p>
            <a:pPr lvl="1"/>
            <a:r>
              <a:rPr lang="en-US" dirty="0" smtClean="0"/>
              <a:t>Hitler’s concept of “Judeo-Bolshevism”</a:t>
            </a:r>
            <a:endParaRPr lang="en-US" dirty="0"/>
          </a:p>
        </p:txBody>
      </p:sp>
    </p:spTree>
    <p:extLst>
      <p:ext uri="{BB962C8B-B14F-4D97-AF65-F5344CB8AC3E}">
        <p14:creationId xmlns:p14="http://schemas.microsoft.com/office/powerpoint/2010/main" val="54563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Observations</a:t>
            </a:r>
            <a:endParaRPr lang="en-US" dirty="0"/>
          </a:p>
        </p:txBody>
      </p:sp>
      <p:sp>
        <p:nvSpPr>
          <p:cNvPr id="3" name="Content Placeholder 2"/>
          <p:cNvSpPr>
            <a:spLocks noGrp="1"/>
          </p:cNvSpPr>
          <p:nvPr>
            <p:ph idx="1"/>
          </p:nvPr>
        </p:nvSpPr>
        <p:spPr/>
        <p:txBody>
          <a:bodyPr>
            <a:normAutofit lnSpcReduction="10000"/>
          </a:bodyPr>
          <a:lstStyle/>
          <a:p>
            <a:r>
              <a:rPr lang="en-US" dirty="0" smtClean="0"/>
              <a:t>Scholars’ initial assumption that “the German people had no knowledge of mass murder” has changed</a:t>
            </a:r>
          </a:p>
          <a:p>
            <a:r>
              <a:rPr lang="en-US" dirty="0"/>
              <a:t>“Although Germany had several million Jews under its control between September 1933 and June 1941, </a:t>
            </a:r>
            <a:r>
              <a:rPr lang="en-US" i="1" dirty="0"/>
              <a:t>no systematic program of overt and unremitting genocide was initiated until after the invasion of the Soviet Union on 22 June 1941</a:t>
            </a:r>
            <a:r>
              <a:rPr lang="en-US" dirty="0"/>
              <a:t>” (emphasis in original) (146).</a:t>
            </a:r>
          </a:p>
        </p:txBody>
      </p:sp>
    </p:spTree>
    <p:extLst>
      <p:ext uri="{BB962C8B-B14F-4D97-AF65-F5344CB8AC3E}">
        <p14:creationId xmlns:p14="http://schemas.microsoft.com/office/powerpoint/2010/main" val="301860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Terms</a:t>
            </a:r>
            <a:endParaRPr lang="en-US" dirty="0"/>
          </a:p>
        </p:txBody>
      </p:sp>
      <p:sp>
        <p:nvSpPr>
          <p:cNvPr id="3" name="Content Placeholder 2"/>
          <p:cNvSpPr>
            <a:spLocks noGrp="1"/>
          </p:cNvSpPr>
          <p:nvPr>
            <p:ph idx="1"/>
          </p:nvPr>
        </p:nvSpPr>
        <p:spPr/>
        <p:txBody>
          <a:bodyPr/>
          <a:lstStyle/>
          <a:p>
            <a:r>
              <a:rPr lang="en-US" i="1" dirty="0" err="1" smtClean="0"/>
              <a:t>Freikorps</a:t>
            </a:r>
            <a:endParaRPr lang="en-US" dirty="0" smtClean="0"/>
          </a:p>
          <a:p>
            <a:pPr lvl="1"/>
            <a:r>
              <a:rPr lang="en-US" dirty="0" smtClean="0"/>
              <a:t>Private, right-wing paramilitary units</a:t>
            </a:r>
          </a:p>
          <a:p>
            <a:pPr lvl="1"/>
            <a:r>
              <a:rPr lang="en-US" dirty="0" smtClean="0"/>
              <a:t>Composed primarily of returning WW I veterans</a:t>
            </a:r>
          </a:p>
          <a:p>
            <a:r>
              <a:rPr lang="en-US" i="1" dirty="0" smtClean="0"/>
              <a:t>Einsatzgruppen</a:t>
            </a:r>
            <a:endParaRPr lang="en-US" dirty="0" smtClean="0"/>
          </a:p>
          <a:p>
            <a:pPr lvl="1"/>
            <a:r>
              <a:rPr lang="en-US" dirty="0" smtClean="0"/>
              <a:t>Mobile killing units who followed the regular German army into conquered territories (e.g., Poland and Russia) specifically to kill surviving Jews</a:t>
            </a:r>
          </a:p>
        </p:txBody>
      </p:sp>
    </p:spTree>
    <p:extLst>
      <p:ext uri="{BB962C8B-B14F-4D97-AF65-F5344CB8AC3E}">
        <p14:creationId xmlns:p14="http://schemas.microsoft.com/office/powerpoint/2010/main" val="114355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Hitler’s Two Goals</a:t>
            </a:r>
            <a:endParaRPr lang="en-US" dirty="0"/>
          </a:p>
        </p:txBody>
      </p:sp>
      <p:sp>
        <p:nvSpPr>
          <p:cNvPr id="3" name="Content Placeholder 2"/>
          <p:cNvSpPr>
            <a:spLocks noGrp="1"/>
          </p:cNvSpPr>
          <p:nvPr>
            <p:ph idx="1"/>
          </p:nvPr>
        </p:nvSpPr>
        <p:spPr/>
        <p:txBody>
          <a:bodyPr>
            <a:normAutofit fontScale="92500"/>
          </a:bodyPr>
          <a:lstStyle/>
          <a:p>
            <a:r>
              <a:rPr lang="en-US" dirty="0" smtClean="0"/>
              <a:t>Hitler sought to facilitate:</a:t>
            </a:r>
          </a:p>
          <a:p>
            <a:pPr lvl="1"/>
            <a:r>
              <a:rPr lang="en-US" dirty="0" smtClean="0"/>
              <a:t> “. . . a </a:t>
            </a:r>
            <a:r>
              <a:rPr lang="en-US" dirty="0"/>
              <a:t>grandiose program of demographic </a:t>
            </a:r>
            <a:r>
              <a:rPr lang="en-US" dirty="0" smtClean="0"/>
              <a:t>engineering</a:t>
            </a:r>
          </a:p>
          <a:p>
            <a:pPr lvl="1"/>
            <a:r>
              <a:rPr lang="en-US" dirty="0" smtClean="0"/>
              <a:t>based </a:t>
            </a:r>
            <a:r>
              <a:rPr lang="en-US" dirty="0"/>
              <a:t>on racial </a:t>
            </a:r>
            <a:r>
              <a:rPr lang="en-US" dirty="0" smtClean="0"/>
              <a:t>principles</a:t>
            </a:r>
          </a:p>
          <a:p>
            <a:pPr lvl="1"/>
            <a:r>
              <a:rPr lang="en-US" dirty="0" smtClean="0"/>
              <a:t>that </a:t>
            </a:r>
            <a:r>
              <a:rPr lang="en-US" dirty="0"/>
              <a:t>would involve the uprooting of millions of people</a:t>
            </a:r>
            <a:r>
              <a:rPr lang="en-US" dirty="0" smtClean="0"/>
              <a:t>.</a:t>
            </a:r>
          </a:p>
          <a:p>
            <a:pPr lvl="1"/>
            <a:r>
              <a:rPr lang="en-US" dirty="0" smtClean="0"/>
              <a:t>. </a:t>
            </a:r>
            <a:r>
              <a:rPr lang="en-US" dirty="0"/>
              <a:t>. . Hitler’s . . . intentions . . . went in two directions at </a:t>
            </a:r>
            <a:r>
              <a:rPr lang="en-US" dirty="0" smtClean="0"/>
              <a:t>once:</a:t>
            </a:r>
          </a:p>
          <a:p>
            <a:pPr lvl="2"/>
            <a:r>
              <a:rPr lang="en-US" dirty="0" smtClean="0"/>
              <a:t>Germans</a:t>
            </a:r>
            <a:r>
              <a:rPr lang="en-US" dirty="0"/>
              <a:t>, including ethnic Germans, would occupy the newly acquired </a:t>
            </a:r>
            <a:r>
              <a:rPr lang="en-US" i="1" dirty="0" smtClean="0"/>
              <a:t>Lebensraum</a:t>
            </a:r>
            <a:r>
              <a:rPr lang="en-US" dirty="0" smtClean="0"/>
              <a:t>;</a:t>
            </a:r>
          </a:p>
          <a:p>
            <a:pPr lvl="2"/>
            <a:r>
              <a:rPr lang="en-US" dirty="0" smtClean="0"/>
              <a:t>concurrently</a:t>
            </a:r>
            <a:r>
              <a:rPr lang="en-US" dirty="0"/>
              <a:t>, that territory would be ethnically cleansed. . . . </a:t>
            </a:r>
            <a:r>
              <a:rPr lang="en-US" i="1" dirty="0"/>
              <a:t>Germans in; Jews out</a:t>
            </a:r>
            <a:r>
              <a:rPr lang="en-US" dirty="0"/>
              <a:t>” (150).</a:t>
            </a:r>
          </a:p>
        </p:txBody>
      </p:sp>
    </p:spTree>
    <p:extLst>
      <p:ext uri="{BB962C8B-B14F-4D97-AF65-F5344CB8AC3E}">
        <p14:creationId xmlns:p14="http://schemas.microsoft.com/office/powerpoint/2010/main" val="440606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Division of Poland</a:t>
            </a:r>
            <a:endParaRPr lang="en-US" dirty="0"/>
          </a:p>
        </p:txBody>
      </p:sp>
      <p:sp>
        <p:nvSpPr>
          <p:cNvPr id="3" name="Content Placeholder 2"/>
          <p:cNvSpPr>
            <a:spLocks noGrp="1"/>
          </p:cNvSpPr>
          <p:nvPr>
            <p:ph idx="1"/>
          </p:nvPr>
        </p:nvSpPr>
        <p:spPr/>
        <p:txBody>
          <a:bodyPr/>
          <a:lstStyle/>
          <a:p>
            <a:r>
              <a:rPr lang="en-US" dirty="0" smtClean="0"/>
              <a:t>Germany and Russia secretly agreed to split Poland between them:</a:t>
            </a:r>
          </a:p>
          <a:p>
            <a:pPr lvl="1"/>
            <a:r>
              <a:rPr lang="en-US" dirty="0" smtClean="0"/>
              <a:t>Russia in the east</a:t>
            </a:r>
          </a:p>
          <a:p>
            <a:pPr lvl="1"/>
            <a:r>
              <a:rPr lang="en-US" dirty="0" smtClean="0"/>
              <a:t>Germany in the west</a:t>
            </a:r>
          </a:p>
          <a:p>
            <a:pPr lvl="2"/>
            <a:r>
              <a:rPr lang="en-US" dirty="0" smtClean="0"/>
              <a:t>Much of western and northern Poland was annexed to the Reich (called the </a:t>
            </a:r>
            <a:r>
              <a:rPr lang="en-US" i="1" dirty="0" err="1" smtClean="0"/>
              <a:t>Warthegau</a:t>
            </a:r>
            <a:r>
              <a:rPr lang="en-US" dirty="0" smtClean="0"/>
              <a:t>)</a:t>
            </a:r>
          </a:p>
          <a:p>
            <a:pPr lvl="2"/>
            <a:r>
              <a:rPr lang="en-US" dirty="0" smtClean="0"/>
              <a:t>The central region became a German-occupied zone (called the </a:t>
            </a:r>
            <a:r>
              <a:rPr lang="en-US" i="1" dirty="0" err="1" smtClean="0"/>
              <a:t>Generalgouvernement</a:t>
            </a:r>
            <a:r>
              <a:rPr lang="en-US" dirty="0" smtClean="0"/>
              <a:t>)</a:t>
            </a:r>
          </a:p>
          <a:p>
            <a:pPr lvl="3"/>
            <a:r>
              <a:rPr lang="en-US" dirty="0" smtClean="0"/>
              <a:t>Hans Frank was governor</a:t>
            </a:r>
          </a:p>
          <a:p>
            <a:pPr lvl="3"/>
            <a:r>
              <a:rPr lang="en-US" dirty="0" smtClean="0"/>
              <a:t>Became the “dumping ground” for Jews</a:t>
            </a:r>
          </a:p>
          <a:p>
            <a:pPr lvl="3"/>
            <a:endParaRPr lang="en-US" dirty="0"/>
          </a:p>
        </p:txBody>
      </p:sp>
    </p:spTree>
    <p:extLst>
      <p:ext uri="{BB962C8B-B14F-4D97-AF65-F5344CB8AC3E}">
        <p14:creationId xmlns:p14="http://schemas.microsoft.com/office/powerpoint/2010/main" val="50391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07440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Ghettoization</a:t>
            </a:r>
            <a:endParaRPr lang="en-US" dirty="0"/>
          </a:p>
        </p:txBody>
      </p:sp>
      <p:sp>
        <p:nvSpPr>
          <p:cNvPr id="3" name="Content Placeholder 2"/>
          <p:cNvSpPr>
            <a:spLocks noGrp="1"/>
          </p:cNvSpPr>
          <p:nvPr>
            <p:ph idx="1"/>
          </p:nvPr>
        </p:nvSpPr>
        <p:spPr/>
        <p:txBody>
          <a:bodyPr/>
          <a:lstStyle/>
          <a:p>
            <a:r>
              <a:rPr lang="en-US" dirty="0"/>
              <a:t>In order to “store” the Jews in the General Government until a solution could be determined, compulsory ghettoization was instituted as an interim stage on the road to the “‘final goal’” (161). </a:t>
            </a:r>
            <a:endParaRPr lang="en-US" dirty="0" smtClean="0"/>
          </a:p>
          <a:p>
            <a:pPr lvl="1"/>
            <a:r>
              <a:rPr lang="en-US" dirty="0"/>
              <a:t>“‘The creation of the ghetto is of course only a provisional measure. . . . </a:t>
            </a:r>
            <a:r>
              <a:rPr lang="en-US" i="1" dirty="0"/>
              <a:t>The final goal, at any rate, must be to lance this festering boil’”</a:t>
            </a:r>
            <a:r>
              <a:rPr lang="en-US" dirty="0"/>
              <a:t> </a:t>
            </a:r>
            <a:r>
              <a:rPr lang="en-US" sz="2400" dirty="0" smtClean="0"/>
              <a:t>(Friedrich </a:t>
            </a:r>
            <a:r>
              <a:rPr lang="en-US" sz="2400" dirty="0" err="1" smtClean="0"/>
              <a:t>Uberlhoer</a:t>
            </a:r>
            <a:r>
              <a:rPr lang="en-US" sz="2400" dirty="0" smtClean="0"/>
              <a:t>; italics </a:t>
            </a:r>
            <a:r>
              <a:rPr lang="en-US" sz="2400" dirty="0"/>
              <a:t>added by R&amp;R) (162).</a:t>
            </a:r>
            <a:r>
              <a:rPr lang="en-US" sz="2400" i="1" dirty="0"/>
              <a:t> </a:t>
            </a:r>
            <a:endParaRPr lang="en-US" sz="2400" dirty="0"/>
          </a:p>
          <a:p>
            <a:pPr lvl="1"/>
            <a:endParaRPr lang="en-US" dirty="0"/>
          </a:p>
        </p:txBody>
      </p:sp>
    </p:spTree>
    <p:extLst>
      <p:ext uri="{BB962C8B-B14F-4D97-AF65-F5344CB8AC3E}">
        <p14:creationId xmlns:p14="http://schemas.microsoft.com/office/powerpoint/2010/main" val="2774418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Lodz and Warsaw</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Lodz ghetto was the first major ghetto</a:t>
            </a:r>
          </a:p>
          <a:p>
            <a:pPr lvl="1"/>
            <a:r>
              <a:rPr lang="en-US" dirty="0" smtClean="0"/>
              <a:t>160,000 Jews in an area of 1.54 square miles</a:t>
            </a:r>
          </a:p>
          <a:p>
            <a:pPr lvl="1"/>
            <a:r>
              <a:rPr lang="en-US" dirty="0" smtClean="0"/>
              <a:t>Internally </a:t>
            </a:r>
            <a:r>
              <a:rPr lang="en-US" dirty="0"/>
              <a:t>governed by a </a:t>
            </a:r>
            <a:r>
              <a:rPr lang="en-US" i="1" dirty="0" err="1"/>
              <a:t>Judenrat</a:t>
            </a:r>
            <a:r>
              <a:rPr lang="en-US" dirty="0"/>
              <a:t> (Jewish Council), </a:t>
            </a:r>
            <a:r>
              <a:rPr lang="en-US" dirty="0" smtClean="0"/>
              <a:t>headed </a:t>
            </a:r>
            <a:r>
              <a:rPr lang="en-US" dirty="0"/>
              <a:t>by </a:t>
            </a:r>
            <a:r>
              <a:rPr lang="en-US" dirty="0" err="1"/>
              <a:t>Chaim</a:t>
            </a:r>
            <a:r>
              <a:rPr lang="en-US" dirty="0"/>
              <a:t> </a:t>
            </a:r>
            <a:r>
              <a:rPr lang="en-US" dirty="0" err="1" smtClean="0"/>
              <a:t>Rumkowski</a:t>
            </a:r>
            <a:endParaRPr lang="en-US" dirty="0" smtClean="0"/>
          </a:p>
          <a:p>
            <a:pPr lvl="1"/>
            <a:r>
              <a:rPr lang="en-US" dirty="0" smtClean="0"/>
              <a:t>The </a:t>
            </a:r>
            <a:r>
              <a:rPr lang="en-US" dirty="0"/>
              <a:t>ghetto </a:t>
            </a:r>
            <a:r>
              <a:rPr lang="en-US" dirty="0" smtClean="0"/>
              <a:t>was </a:t>
            </a:r>
            <a:r>
              <a:rPr lang="en-US" dirty="0"/>
              <a:t>liquidated in August 1944 </a:t>
            </a:r>
            <a:r>
              <a:rPr lang="en-US" dirty="0" smtClean="0"/>
              <a:t>(</a:t>
            </a:r>
            <a:r>
              <a:rPr lang="en-US" dirty="0"/>
              <a:t>163</a:t>
            </a:r>
            <a:r>
              <a:rPr lang="en-US" dirty="0" smtClean="0"/>
              <a:t>)</a:t>
            </a:r>
          </a:p>
          <a:p>
            <a:r>
              <a:rPr lang="en-US" dirty="0" smtClean="0"/>
              <a:t>The Warsaw ghetto was sealed on November 15, 1940 (Jews were told on Yom Kippur)</a:t>
            </a:r>
          </a:p>
          <a:p>
            <a:pPr lvl="1"/>
            <a:r>
              <a:rPr lang="en-US" dirty="0" smtClean="0"/>
              <a:t>450,000 Jews in an area of 1.3 square miles</a:t>
            </a:r>
          </a:p>
          <a:p>
            <a:pPr lvl="1"/>
            <a:r>
              <a:rPr lang="en-US" dirty="0" smtClean="0"/>
              <a:t>“The hideous conditions were meant to kill the Jews with the least possible German effort” (165). </a:t>
            </a:r>
          </a:p>
          <a:p>
            <a:endParaRPr lang="en-US" dirty="0"/>
          </a:p>
          <a:p>
            <a:pPr lvl="1"/>
            <a:endParaRPr lang="en-US" dirty="0" smtClean="0"/>
          </a:p>
        </p:txBody>
      </p:sp>
    </p:spTree>
    <p:extLst>
      <p:ext uri="{BB962C8B-B14F-4D97-AF65-F5344CB8AC3E}">
        <p14:creationId xmlns:p14="http://schemas.microsoft.com/office/powerpoint/2010/main" val="103717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Murder of the Disabled:</a:t>
            </a:r>
            <a:br>
              <a:rPr lang="en-US" dirty="0" smtClean="0"/>
            </a:br>
            <a:r>
              <a:rPr lang="en-US" i="1" dirty="0" err="1" smtClean="0"/>
              <a:t>Aktion</a:t>
            </a:r>
            <a:r>
              <a:rPr lang="en-US" i="1" dirty="0" smtClean="0"/>
              <a:t> T-4</a:t>
            </a:r>
            <a:endParaRPr lang="en-US" i="1" dirty="0"/>
          </a:p>
        </p:txBody>
      </p:sp>
      <p:sp>
        <p:nvSpPr>
          <p:cNvPr id="3" name="Content Placeholder 2"/>
          <p:cNvSpPr>
            <a:spLocks noGrp="1"/>
          </p:cNvSpPr>
          <p:nvPr>
            <p:ph idx="1"/>
          </p:nvPr>
        </p:nvSpPr>
        <p:spPr/>
        <p:txBody>
          <a:bodyPr>
            <a:normAutofit fontScale="92500" lnSpcReduction="20000"/>
          </a:bodyPr>
          <a:lstStyle/>
          <a:p>
            <a:pPr>
              <a:defRPr/>
            </a:pPr>
            <a:r>
              <a:rPr lang="en-US" dirty="0" smtClean="0"/>
              <a:t>In the Fall of 1939, Hitler issued the following order:</a:t>
            </a:r>
            <a:endParaRPr lang="en-US" dirty="0"/>
          </a:p>
          <a:p>
            <a:pPr lvl="1">
              <a:defRPr/>
            </a:pPr>
            <a:r>
              <a:rPr lang="en-US" dirty="0"/>
              <a:t>“certain physicians” shall determine if “persons, who according to human judgment, are incurable can, upon a most careful diagnosis of their condition of sickness, be accorded a mercy death.”</a:t>
            </a:r>
          </a:p>
          <a:p>
            <a:pPr>
              <a:defRPr/>
            </a:pPr>
            <a:r>
              <a:rPr lang="en-US" dirty="0"/>
              <a:t>A bureaucracy was created to implement what was called the </a:t>
            </a:r>
            <a:r>
              <a:rPr lang="en-US" i="1" dirty="0" err="1"/>
              <a:t>Aktion</a:t>
            </a:r>
            <a:r>
              <a:rPr lang="en-US" i="1" dirty="0"/>
              <a:t> T-4 </a:t>
            </a:r>
            <a:r>
              <a:rPr lang="en-US" i="1" dirty="0" err="1"/>
              <a:t>Euthanasie</a:t>
            </a:r>
            <a:r>
              <a:rPr lang="en-US" i="1" dirty="0"/>
              <a:t> </a:t>
            </a:r>
            <a:r>
              <a:rPr lang="en-US" dirty="0"/>
              <a:t>Operation</a:t>
            </a:r>
          </a:p>
          <a:p>
            <a:pPr lvl="1">
              <a:defRPr/>
            </a:pPr>
            <a:r>
              <a:rPr lang="en-US" dirty="0"/>
              <a:t>Named after its headquarters at </a:t>
            </a:r>
            <a:r>
              <a:rPr lang="en-US" i="1" dirty="0" err="1"/>
              <a:t>Tiergartenstrasse</a:t>
            </a:r>
            <a:r>
              <a:rPr lang="en-US" i="1" dirty="0"/>
              <a:t> </a:t>
            </a:r>
            <a:r>
              <a:rPr lang="en-US" dirty="0"/>
              <a:t>4</a:t>
            </a:r>
          </a:p>
          <a:p>
            <a:pPr lvl="1">
              <a:defRPr/>
            </a:pPr>
            <a:r>
              <a:rPr lang="en-US" dirty="0"/>
              <a:t>Relied on doctors and university professors for “legitimization”</a:t>
            </a:r>
          </a:p>
          <a:p>
            <a:endParaRPr lang="en-US" dirty="0"/>
          </a:p>
        </p:txBody>
      </p:sp>
    </p:spTree>
    <p:extLst>
      <p:ext uri="{BB962C8B-B14F-4D97-AF65-F5344CB8AC3E}">
        <p14:creationId xmlns:p14="http://schemas.microsoft.com/office/powerpoint/2010/main" val="366476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normAutofit fontScale="90000"/>
          </a:bodyPr>
          <a:lstStyle/>
          <a:p>
            <a:r>
              <a:rPr lang="en-US" dirty="0"/>
              <a:t>Murder of the Disabled:</a:t>
            </a:r>
            <a:br>
              <a:rPr lang="en-US" dirty="0"/>
            </a:br>
            <a:r>
              <a:rPr lang="en-US" dirty="0" smtClean="0"/>
              <a:t>The German Medical Community</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buFont typeface="Arial" pitchFamily="34" charset="0"/>
              <a:buChar char="•"/>
              <a:defRPr/>
            </a:pPr>
            <a:r>
              <a:rPr lang="en-US" dirty="0" smtClean="0"/>
              <a:t>Doctors and heads of medical departments of universities were critical to the development and implementation of the program</a:t>
            </a:r>
          </a:p>
          <a:p>
            <a:pPr eaLnBrk="1" fontAlgn="auto" hangingPunct="1">
              <a:spcAft>
                <a:spcPts val="0"/>
              </a:spcAft>
              <a:buFont typeface="Arial" pitchFamily="34" charset="0"/>
              <a:buChar char="•"/>
              <a:defRPr/>
            </a:pPr>
            <a:r>
              <a:rPr lang="en-US" dirty="0" smtClean="0"/>
              <a:t>All killings were to be “mercifully” administered by physicians</a:t>
            </a:r>
          </a:p>
          <a:p>
            <a:pPr eaLnBrk="1" fontAlgn="auto" hangingPunct="1">
              <a:spcAft>
                <a:spcPts val="0"/>
              </a:spcAft>
              <a:buFont typeface="Arial" pitchFamily="34" charset="0"/>
              <a:buChar char="•"/>
              <a:defRPr/>
            </a:pPr>
            <a:r>
              <a:rPr lang="en-US" dirty="0" smtClean="0"/>
              <a:t>The German medical community:</a:t>
            </a:r>
          </a:p>
          <a:p>
            <a:pPr lvl="1" eaLnBrk="1" fontAlgn="auto" hangingPunct="1">
              <a:spcAft>
                <a:spcPts val="0"/>
              </a:spcAft>
              <a:buFont typeface="Arial" pitchFamily="34" charset="0"/>
              <a:buChar char="–"/>
              <a:defRPr/>
            </a:pPr>
            <a:r>
              <a:rPr lang="en-US" dirty="0" smtClean="0"/>
              <a:t>Continued with the program even after Hitler stopped the official program in response to negative public opinion</a:t>
            </a:r>
          </a:p>
          <a:p>
            <a:pPr lvl="1" eaLnBrk="1" fontAlgn="auto" hangingPunct="1">
              <a:spcAft>
                <a:spcPts val="0"/>
              </a:spcAft>
              <a:buFont typeface="Arial" pitchFamily="34" charset="0"/>
              <a:buChar char="–"/>
              <a:defRPr/>
            </a:pPr>
            <a:r>
              <a:rPr lang="en-US" dirty="0" smtClean="0"/>
              <a:t>On May 23, 2012, apologized for its actions</a:t>
            </a:r>
          </a:p>
        </p:txBody>
      </p:sp>
    </p:spTree>
    <p:extLst>
      <p:ext uri="{BB962C8B-B14F-4D97-AF65-F5344CB8AC3E}">
        <p14:creationId xmlns:p14="http://schemas.microsoft.com/office/powerpoint/2010/main" val="27567134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Churches</a:t>
            </a:r>
            <a:r>
              <a:rPr lang="en-US" smtClean="0"/>
              <a:t>’ Responses</a:t>
            </a:r>
            <a:endParaRPr lang="en-US"/>
          </a:p>
        </p:txBody>
      </p:sp>
      <p:sp>
        <p:nvSpPr>
          <p:cNvPr id="3" name="Content Placeholder 2"/>
          <p:cNvSpPr>
            <a:spLocks noGrp="1"/>
          </p:cNvSpPr>
          <p:nvPr>
            <p:ph idx="1"/>
          </p:nvPr>
        </p:nvSpPr>
        <p:spPr/>
        <p:txBody>
          <a:bodyPr>
            <a:normAutofit fontScale="70000" lnSpcReduction="20000"/>
          </a:bodyPr>
          <a:lstStyle/>
          <a:p>
            <a:r>
              <a:rPr lang="en-US" dirty="0" smtClean="0"/>
              <a:t>“</a:t>
            </a:r>
            <a:r>
              <a:rPr lang="en-US" dirty="0"/>
              <a:t>By 1941 </a:t>
            </a:r>
            <a:r>
              <a:rPr lang="en-US" dirty="0" smtClean="0"/>
              <a:t>protests [against the </a:t>
            </a:r>
            <a:r>
              <a:rPr lang="en-US" i="1" dirty="0" err="1" smtClean="0"/>
              <a:t>Aktion</a:t>
            </a:r>
            <a:r>
              <a:rPr lang="en-US" i="1" dirty="0" smtClean="0"/>
              <a:t> T-4</a:t>
            </a:r>
            <a:r>
              <a:rPr lang="en-US" dirty="0" smtClean="0"/>
              <a:t> killings] </a:t>
            </a:r>
            <a:r>
              <a:rPr lang="en-US" dirty="0"/>
              <a:t>were heard from some highly influential German church leaders.  The most important of these protests was a sermon preached on 3 August 1941 by Clemens August Graf von Galen, the Roman Catholic bishop of Munster.  Another important opponent of the program was </a:t>
            </a:r>
            <a:r>
              <a:rPr lang="en-US" dirty="0" err="1"/>
              <a:t>Theophil</a:t>
            </a:r>
            <a:r>
              <a:rPr lang="en-US" dirty="0"/>
              <a:t> </a:t>
            </a:r>
            <a:r>
              <a:rPr lang="en-US" dirty="0" err="1"/>
              <a:t>Wurm</a:t>
            </a:r>
            <a:r>
              <a:rPr lang="en-US" dirty="0"/>
              <a:t>, the Lutheran bishop of Wurttemberg. . . . there were no such overt protests by German church </a:t>
            </a:r>
            <a:r>
              <a:rPr lang="en-US" dirty="0" smtClean="0"/>
              <a:t>officials </a:t>
            </a:r>
            <a:r>
              <a:rPr lang="en-US" dirty="0"/>
              <a:t>concerning the Final </a:t>
            </a:r>
            <a:r>
              <a:rPr lang="en-US" dirty="0" smtClean="0"/>
              <a:t>Solution” (</a:t>
            </a:r>
            <a:r>
              <a:rPr lang="en-US" dirty="0"/>
              <a:t>157).</a:t>
            </a:r>
          </a:p>
          <a:p>
            <a:r>
              <a:rPr lang="en-US" dirty="0"/>
              <a:t>“The Vatican’s response to the euthanasia program was more muted” (157).  An opinion which seemed to be endorsed by the papal nuncio (ambassador) to Germany concluded that “since there were reasonable grounds pro and con as well as Catholic authorities on both sides, euthanasia of the mentally incompetent could be considered ‘defensible.’”  This “signaled that there would be no serious Vatican opposition” (158).</a:t>
            </a:r>
          </a:p>
          <a:p>
            <a:endParaRPr lang="en-US" dirty="0"/>
          </a:p>
        </p:txBody>
      </p:sp>
    </p:spTree>
    <p:extLst>
      <p:ext uri="{BB962C8B-B14F-4D97-AF65-F5344CB8AC3E}">
        <p14:creationId xmlns:p14="http://schemas.microsoft.com/office/powerpoint/2010/main" val="1398161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t>Approaches to Auschwitz</a:t>
            </a:r>
            <a:r>
              <a:rPr lang="en-US" dirty="0" smtClean="0"/>
              <a:t/>
            </a:r>
            <a:br>
              <a:rPr lang="en-US" dirty="0" smtClean="0"/>
            </a:br>
            <a:r>
              <a:rPr lang="en-US" dirty="0" smtClean="0"/>
              <a:t>Chapter 7</a:t>
            </a:r>
            <a:endParaRPr lang="en-US" i="1" dirty="0"/>
          </a:p>
        </p:txBody>
      </p:sp>
      <p:sp>
        <p:nvSpPr>
          <p:cNvPr id="3" name="Subtitle 2"/>
          <p:cNvSpPr>
            <a:spLocks noGrp="1"/>
          </p:cNvSpPr>
          <p:nvPr>
            <p:ph type="subTitle" idx="1"/>
          </p:nvPr>
        </p:nvSpPr>
        <p:spPr/>
        <p:txBody>
          <a:bodyPr/>
          <a:lstStyle/>
          <a:p>
            <a:r>
              <a:rPr lang="en-US" dirty="0" smtClean="0"/>
              <a:t>Approaches to Auschwitz</a:t>
            </a:r>
          </a:p>
          <a:p>
            <a:pPr algn="ctr"/>
            <a:r>
              <a:rPr lang="en-US" dirty="0" smtClean="0"/>
              <a:t>GIS 4641</a:t>
            </a:r>
            <a:endParaRPr lang="en-US" dirty="0"/>
          </a:p>
        </p:txBody>
      </p:sp>
    </p:spTree>
    <p:extLst>
      <p:ext uri="{BB962C8B-B14F-4D97-AF65-F5344CB8AC3E}">
        <p14:creationId xmlns:p14="http://schemas.microsoft.com/office/powerpoint/2010/main" val="373592959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Some Terms</a:t>
            </a:r>
            <a:endParaRPr lang="en-US" dirty="0"/>
          </a:p>
        </p:txBody>
      </p:sp>
      <p:sp>
        <p:nvSpPr>
          <p:cNvPr id="3" name="Content Placeholder 2"/>
          <p:cNvSpPr>
            <a:spLocks noGrp="1"/>
          </p:cNvSpPr>
          <p:nvPr>
            <p:ph idx="1"/>
          </p:nvPr>
        </p:nvSpPr>
        <p:spPr/>
        <p:txBody>
          <a:bodyPr>
            <a:normAutofit/>
          </a:bodyPr>
          <a:lstStyle/>
          <a:p>
            <a:r>
              <a:rPr lang="en-US" dirty="0" smtClean="0"/>
              <a:t>SS </a:t>
            </a:r>
          </a:p>
          <a:p>
            <a:pPr lvl="1"/>
            <a:r>
              <a:rPr lang="en-US" dirty="0" err="1" smtClean="0"/>
              <a:t>Schutzstaffel</a:t>
            </a:r>
            <a:r>
              <a:rPr lang="en-US" dirty="0" smtClean="0"/>
              <a:t>  (</a:t>
            </a:r>
            <a:r>
              <a:rPr lang="en-US" dirty="0"/>
              <a:t>p</a:t>
            </a:r>
            <a:r>
              <a:rPr lang="en-US" dirty="0" smtClean="0"/>
              <a:t>rotection squadron or defense corps)</a:t>
            </a:r>
          </a:p>
          <a:p>
            <a:pPr lvl="1"/>
            <a:r>
              <a:rPr lang="en-US" dirty="0"/>
              <a:t>P</a:t>
            </a:r>
            <a:r>
              <a:rPr lang="en-US" dirty="0" smtClean="0"/>
              <a:t>aramilitary organization headed by Heinrich Himmler</a:t>
            </a:r>
          </a:p>
          <a:p>
            <a:pPr lvl="1"/>
            <a:r>
              <a:rPr lang="en-US" dirty="0" smtClean="0"/>
              <a:t>Members of the SS were considered to be:</a:t>
            </a:r>
          </a:p>
          <a:p>
            <a:pPr lvl="2"/>
            <a:r>
              <a:rPr lang="en-US" dirty="0" smtClean="0"/>
              <a:t>The elite in terms of racial purity and loyalty to Hitler</a:t>
            </a:r>
          </a:p>
          <a:p>
            <a:pPr lvl="2"/>
            <a:r>
              <a:rPr lang="en-US" dirty="0" smtClean="0"/>
              <a:t>The main perpetrators of the genocide</a:t>
            </a:r>
          </a:p>
          <a:p>
            <a:endParaRPr lang="en-US" dirty="0"/>
          </a:p>
        </p:txBody>
      </p:sp>
    </p:spTree>
    <p:extLst>
      <p:ext uri="{BB962C8B-B14F-4D97-AF65-F5344CB8AC3E}">
        <p14:creationId xmlns:p14="http://schemas.microsoft.com/office/powerpoint/2010/main" val="318222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Terms</a:t>
            </a:r>
            <a:endParaRPr lang="en-US" dirty="0"/>
          </a:p>
        </p:txBody>
      </p:sp>
      <p:sp>
        <p:nvSpPr>
          <p:cNvPr id="3" name="Content Placeholder 2"/>
          <p:cNvSpPr>
            <a:spLocks noGrp="1"/>
          </p:cNvSpPr>
          <p:nvPr>
            <p:ph idx="1"/>
          </p:nvPr>
        </p:nvSpPr>
        <p:spPr/>
        <p:txBody>
          <a:bodyPr>
            <a:normAutofit fontScale="77500" lnSpcReduction="20000"/>
          </a:bodyPr>
          <a:lstStyle/>
          <a:p>
            <a:r>
              <a:rPr lang="en-US" i="1" dirty="0" err="1" smtClean="0"/>
              <a:t>Einsatzgruppen</a:t>
            </a:r>
            <a:r>
              <a:rPr lang="en-US" dirty="0" smtClean="0"/>
              <a:t> </a:t>
            </a:r>
          </a:p>
          <a:p>
            <a:pPr lvl="1"/>
            <a:r>
              <a:rPr lang="en-US" dirty="0" smtClean="0"/>
              <a:t>Mobile killing units who followed the regular German army into conquered territories to kill surviving Jews (chapter six)</a:t>
            </a:r>
          </a:p>
          <a:p>
            <a:pPr lvl="1"/>
            <a:r>
              <a:rPr lang="en-US" dirty="0"/>
              <a:t>“. . . the </a:t>
            </a:r>
            <a:r>
              <a:rPr lang="en-US" i="1" dirty="0" err="1"/>
              <a:t>Einsatzgruppen</a:t>
            </a:r>
            <a:r>
              <a:rPr lang="en-US" dirty="0"/>
              <a:t> . . . were the main perpetrators of the Holocaust prior to the establishment of major killing centers on Polish soil in 1942” (173).</a:t>
            </a:r>
          </a:p>
          <a:p>
            <a:pPr lvl="1"/>
            <a:r>
              <a:rPr lang="en-US" dirty="0"/>
              <a:t>“The </a:t>
            </a:r>
            <a:r>
              <a:rPr lang="en-US" i="1" dirty="0" err="1"/>
              <a:t>Einsatzgruppen</a:t>
            </a:r>
            <a:r>
              <a:rPr lang="en-US" dirty="0"/>
              <a:t> . . . leadership . . . were predominantly respectable, well-educated, upper-middle-class professionals.  They were not bloodthirsty killers, certainly not the scum of German society or even career SS men. . . . these murderers were a representative cross section of well-educated, respectable Germans in the Third Reich. . . . Recent research . . . shows that . . . there was considerable enthusiasm for the indiscriminate killing of Jews” (174).</a:t>
            </a:r>
          </a:p>
          <a:p>
            <a:pPr lvl="1"/>
            <a:endParaRPr lang="en-US" dirty="0" smtClean="0"/>
          </a:p>
          <a:p>
            <a:pPr lvl="1"/>
            <a:endParaRPr lang="en-US" i="1" dirty="0"/>
          </a:p>
        </p:txBody>
      </p:sp>
    </p:spTree>
    <p:extLst>
      <p:ext uri="{BB962C8B-B14F-4D97-AF65-F5344CB8AC3E}">
        <p14:creationId xmlns:p14="http://schemas.microsoft.com/office/powerpoint/2010/main" val="386954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Terms</a:t>
            </a:r>
            <a:endParaRPr lang="en-US" dirty="0"/>
          </a:p>
        </p:txBody>
      </p:sp>
      <p:sp>
        <p:nvSpPr>
          <p:cNvPr id="3" name="Content Placeholder 2"/>
          <p:cNvSpPr>
            <a:spLocks noGrp="1"/>
          </p:cNvSpPr>
          <p:nvPr>
            <p:ph idx="1"/>
          </p:nvPr>
        </p:nvSpPr>
        <p:spPr/>
        <p:txBody>
          <a:bodyPr>
            <a:normAutofit lnSpcReduction="10000"/>
          </a:bodyPr>
          <a:lstStyle/>
          <a:p>
            <a:r>
              <a:rPr lang="en-US" dirty="0" smtClean="0"/>
              <a:t>Operation Barbarossa</a:t>
            </a:r>
          </a:p>
          <a:p>
            <a:pPr lvl="1"/>
            <a:r>
              <a:rPr lang="en-US" dirty="0" smtClean="0"/>
              <a:t>On June 22, 1941,  in excess of three million German troops invaded Russia (contrary to the nonaggression pact between the two countries)</a:t>
            </a:r>
          </a:p>
          <a:p>
            <a:pPr lvl="1"/>
            <a:r>
              <a:rPr lang="en-US" dirty="0" smtClean="0"/>
              <a:t>After making rapid and dramatic advancement, the Germans were not prepared for the Russian winter.</a:t>
            </a:r>
          </a:p>
          <a:p>
            <a:pPr lvl="1"/>
            <a:r>
              <a:rPr lang="en-US" dirty="0" smtClean="0">
                <a:effectLst/>
              </a:rPr>
              <a:t>The Germans advanced within sight of Moscow in late 1941. Stalin's troops defended Moscow and drove the Germans back. </a:t>
            </a:r>
            <a:r>
              <a:rPr lang="en-US" sz="1600" dirty="0" smtClean="0">
                <a:effectLst/>
              </a:rPr>
              <a:t>(http://www.u-s-history.com/pages/h1761.html)</a:t>
            </a:r>
            <a:endParaRPr lang="en-US" dirty="0" smtClean="0"/>
          </a:p>
          <a:p>
            <a:pPr lvl="1"/>
            <a:endParaRPr lang="en-US" dirty="0"/>
          </a:p>
        </p:txBody>
      </p:sp>
    </p:spTree>
    <p:extLst>
      <p:ext uri="{BB962C8B-B14F-4D97-AF65-F5344CB8AC3E}">
        <p14:creationId xmlns:p14="http://schemas.microsoft.com/office/powerpoint/2010/main" val="200814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2.bp.blogspot.com/-j7U61zgE-vU/TgOIfRijDbI/AAAAAAAADwk/9uDaSKLxPcY/s1600/Barbaross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81000"/>
            <a:ext cx="4762500" cy="357187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naval-history.net/ww2mR042RussianBarbarossa.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2324946"/>
            <a:ext cx="4552950" cy="44005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65071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Terms</a:t>
            </a:r>
            <a:endParaRPr lang="en-US" dirty="0"/>
          </a:p>
        </p:txBody>
      </p:sp>
      <p:sp>
        <p:nvSpPr>
          <p:cNvPr id="3" name="Content Placeholder 2"/>
          <p:cNvSpPr>
            <a:spLocks noGrp="1"/>
          </p:cNvSpPr>
          <p:nvPr>
            <p:ph idx="1"/>
          </p:nvPr>
        </p:nvSpPr>
        <p:spPr/>
        <p:txBody>
          <a:bodyPr>
            <a:normAutofit lnSpcReduction="10000"/>
          </a:bodyPr>
          <a:lstStyle/>
          <a:p>
            <a:r>
              <a:rPr lang="en-US" i="1" dirty="0" smtClean="0"/>
              <a:t>Wehrmacht</a:t>
            </a:r>
            <a:endParaRPr lang="en-US" dirty="0" smtClean="0"/>
          </a:p>
          <a:p>
            <a:pPr lvl="1"/>
            <a:r>
              <a:rPr lang="en-US" dirty="0" smtClean="0"/>
              <a:t>“The </a:t>
            </a:r>
            <a:r>
              <a:rPr lang="en-US" i="1" dirty="0" smtClean="0"/>
              <a:t>Wehrmacht</a:t>
            </a:r>
            <a:r>
              <a:rPr lang="en-US" dirty="0" smtClean="0"/>
              <a:t> consisted of the German army, navy, and air force” (407).</a:t>
            </a:r>
          </a:p>
          <a:p>
            <a:pPr lvl="1"/>
            <a:r>
              <a:rPr lang="en-US" dirty="0" smtClean="0"/>
              <a:t>By contrast to the SS, “the </a:t>
            </a:r>
            <a:r>
              <a:rPr lang="en-US" i="1" dirty="0"/>
              <a:t>Wehrmacht</a:t>
            </a:r>
            <a:r>
              <a:rPr lang="en-US" dirty="0"/>
              <a:t> . . . was not an organization separate from the German people; it was the German people in its most important wartime activity. . . . to indict the </a:t>
            </a:r>
            <a:r>
              <a:rPr lang="en-US" i="1" dirty="0"/>
              <a:t>Wehrmacht</a:t>
            </a:r>
            <a:r>
              <a:rPr lang="en-US" dirty="0"/>
              <a:t> as a criminal organization would have been tantamount to indicting the entire German people as criminal” (168).</a:t>
            </a:r>
          </a:p>
          <a:p>
            <a:pPr lvl="1"/>
            <a:endParaRPr lang="en-US" i="1" dirty="0" smtClean="0"/>
          </a:p>
        </p:txBody>
      </p:sp>
    </p:spTree>
    <p:extLst>
      <p:ext uri="{BB962C8B-B14F-4D97-AF65-F5344CB8AC3E}">
        <p14:creationId xmlns:p14="http://schemas.microsoft.com/office/powerpoint/2010/main" val="3088270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Did the </a:t>
            </a:r>
            <a:r>
              <a:rPr lang="en-US" i="1" dirty="0" smtClean="0"/>
              <a:t>Wehrmacht</a:t>
            </a:r>
            <a:r>
              <a:rPr lang="en-US" dirty="0" smtClean="0"/>
              <a:t> Do?</a:t>
            </a:r>
            <a:endParaRPr lang="en-US" dirty="0"/>
          </a:p>
        </p:txBody>
      </p:sp>
      <p:sp>
        <p:nvSpPr>
          <p:cNvPr id="3" name="Content Placeholder 2"/>
          <p:cNvSpPr>
            <a:spLocks noGrp="1"/>
          </p:cNvSpPr>
          <p:nvPr>
            <p:ph idx="1"/>
          </p:nvPr>
        </p:nvSpPr>
        <p:spPr/>
        <p:txBody>
          <a:bodyPr/>
          <a:lstStyle/>
          <a:p>
            <a:r>
              <a:rPr lang="en-US" dirty="0"/>
              <a:t>“Although the military leaders </a:t>
            </a:r>
            <a:r>
              <a:rPr lang="en-US" dirty="0" smtClean="0"/>
              <a:t>[of the </a:t>
            </a:r>
            <a:r>
              <a:rPr lang="en-US" i="1" dirty="0"/>
              <a:t>Wehrmacht</a:t>
            </a:r>
            <a:r>
              <a:rPr lang="en-US" dirty="0"/>
              <a:t>] were asked to conduct an unprecedented war of annihilation of unarmed civilians, unlike any ever fought before on the European continent, they offered no protest</a:t>
            </a:r>
            <a:r>
              <a:rPr lang="en-US" dirty="0" smtClean="0"/>
              <a:t>.  On the contrary, they welcomed Hitler’s views . . .” (167)</a:t>
            </a:r>
          </a:p>
        </p:txBody>
      </p:sp>
    </p:spTree>
    <p:extLst>
      <p:ext uri="{BB962C8B-B14F-4D97-AF65-F5344CB8AC3E}">
        <p14:creationId xmlns:p14="http://schemas.microsoft.com/office/powerpoint/2010/main" val="128558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Examples of the</a:t>
            </a:r>
            <a:br>
              <a:rPr lang="en-US" dirty="0" smtClean="0"/>
            </a:br>
            <a:r>
              <a:rPr lang="en-US" i="1" dirty="0" smtClean="0"/>
              <a:t>Wehrmacht’s</a:t>
            </a:r>
            <a:r>
              <a:rPr lang="en-US" dirty="0" smtClean="0"/>
              <a:t> Involvement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Operation Barbarossa</a:t>
            </a:r>
          </a:p>
          <a:p>
            <a:pPr lvl="1"/>
            <a:r>
              <a:rPr lang="en-US" dirty="0" smtClean="0"/>
              <a:t>“. </a:t>
            </a:r>
            <a:r>
              <a:rPr lang="en-US" dirty="0"/>
              <a:t>. . the </a:t>
            </a:r>
            <a:r>
              <a:rPr lang="en-US" i="1" dirty="0"/>
              <a:t>Wehrmacht</a:t>
            </a:r>
            <a:r>
              <a:rPr lang="en-US" dirty="0"/>
              <a:t> High Command agreed on the Army’s close cooperation with the </a:t>
            </a:r>
            <a:r>
              <a:rPr lang="en-US" i="1" dirty="0" err="1"/>
              <a:t>Einsatzgruppen</a:t>
            </a:r>
            <a:r>
              <a:rPr lang="en-US" dirty="0"/>
              <a:t>” (174).</a:t>
            </a:r>
          </a:p>
          <a:p>
            <a:pPr lvl="1"/>
            <a:r>
              <a:rPr lang="en-US" dirty="0"/>
              <a:t>“In addition to facilitating the efforts of the </a:t>
            </a:r>
            <a:r>
              <a:rPr lang="en-US" i="1" dirty="0" err="1"/>
              <a:t>Einsatzgruppen</a:t>
            </a:r>
            <a:r>
              <a:rPr lang="en-US" i="1" dirty="0"/>
              <a:t>,</a:t>
            </a:r>
            <a:r>
              <a:rPr lang="en-US" dirty="0"/>
              <a:t> the </a:t>
            </a:r>
            <a:r>
              <a:rPr lang="en-US" i="1" dirty="0"/>
              <a:t>Wehrmacht</a:t>
            </a:r>
            <a:r>
              <a:rPr lang="en-US" dirty="0"/>
              <a:t> often went out of its way to turn over Jews to the </a:t>
            </a:r>
            <a:r>
              <a:rPr lang="en-US" i="1" dirty="0" err="1"/>
              <a:t>Einsatzgruppen</a:t>
            </a:r>
            <a:r>
              <a:rPr lang="en-US" dirty="0"/>
              <a:t> and to request their speedy dispatch.  Moreover, the army frequently participated in the killing.  German military leaders fully understood the </a:t>
            </a:r>
            <a:r>
              <a:rPr lang="en-US" i="1" dirty="0" err="1"/>
              <a:t>Einsatzgruppen’s</a:t>
            </a:r>
            <a:r>
              <a:rPr lang="en-US" dirty="0"/>
              <a:t> mission, agreed to it, and helped to move the process along.  The extermination program was popular with the generals” (175</a:t>
            </a:r>
            <a:r>
              <a:rPr lang="en-US" dirty="0" smtClean="0"/>
              <a:t>).</a:t>
            </a:r>
          </a:p>
        </p:txBody>
      </p:sp>
    </p:spTree>
    <p:extLst>
      <p:ext uri="{BB962C8B-B14F-4D97-AF65-F5344CB8AC3E}">
        <p14:creationId xmlns:p14="http://schemas.microsoft.com/office/powerpoint/2010/main" val="165782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50" y="1047750"/>
            <a:ext cx="47625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30514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Babi</a:t>
            </a:r>
            <a:r>
              <a:rPr lang="en-US" dirty="0" smtClean="0"/>
              <a:t> </a:t>
            </a:r>
            <a:r>
              <a:rPr lang="en-US" dirty="0" err="1" smtClean="0"/>
              <a:t>Yar</a:t>
            </a:r>
            <a:endParaRPr lang="en-US" dirty="0"/>
          </a:p>
        </p:txBody>
      </p:sp>
      <p:sp>
        <p:nvSpPr>
          <p:cNvPr id="3" name="Content Placeholder 2"/>
          <p:cNvSpPr>
            <a:spLocks noGrp="1"/>
          </p:cNvSpPr>
          <p:nvPr>
            <p:ph idx="1"/>
          </p:nvPr>
        </p:nvSpPr>
        <p:spPr/>
        <p:txBody>
          <a:bodyPr>
            <a:normAutofit fontScale="77500" lnSpcReduction="20000"/>
          </a:bodyPr>
          <a:lstStyle/>
          <a:p>
            <a:endParaRPr lang="en-US" sz="2800" dirty="0" smtClean="0">
              <a:effectLst/>
            </a:endParaRPr>
          </a:p>
          <a:p>
            <a:endParaRPr lang="en-US" sz="2800" dirty="0"/>
          </a:p>
          <a:p>
            <a:endParaRPr lang="en-US" sz="2800" dirty="0" smtClean="0">
              <a:effectLst/>
            </a:endParaRPr>
          </a:p>
          <a:p>
            <a:endParaRPr lang="en-US" sz="2800" dirty="0" smtClean="0">
              <a:effectLst/>
            </a:endParaRPr>
          </a:p>
          <a:p>
            <a:r>
              <a:rPr lang="en-US" sz="2800" dirty="0" smtClean="0">
                <a:effectLst/>
              </a:rPr>
              <a:t>A ravine northwest of Kiev</a:t>
            </a:r>
          </a:p>
          <a:p>
            <a:r>
              <a:rPr lang="en-US" sz="2800" dirty="0" smtClean="0">
                <a:effectLst/>
              </a:rPr>
              <a:t>On September 29-30, 1941, SS and German police units and an </a:t>
            </a:r>
            <a:r>
              <a:rPr lang="en-US" sz="2800" i="1" dirty="0" err="1" smtClean="0">
                <a:effectLst/>
              </a:rPr>
              <a:t>Einsatzgruppen</a:t>
            </a:r>
            <a:r>
              <a:rPr lang="en-US" sz="2800" dirty="0" smtClean="0">
                <a:effectLst/>
              </a:rPr>
              <a:t> unit, murdered the Jewish population of Kiev.</a:t>
            </a:r>
          </a:p>
          <a:p>
            <a:pPr lvl="1"/>
            <a:r>
              <a:rPr lang="en-US" sz="2400" dirty="0"/>
              <a:t>“sardine packing” was used as part of a “rationalized, assembly-line” process. (179</a:t>
            </a:r>
            <a:r>
              <a:rPr lang="en-US" sz="2400" dirty="0" smtClean="0"/>
              <a:t>).</a:t>
            </a:r>
            <a:endParaRPr lang="en-US" sz="2400" dirty="0" smtClean="0">
              <a:effectLst/>
            </a:endParaRPr>
          </a:p>
          <a:p>
            <a:r>
              <a:rPr lang="en-US" sz="2800" dirty="0" smtClean="0">
                <a:effectLst/>
              </a:rPr>
              <a:t>This was one of the largest mass murders at an individual location during World War II. As the victims moved into the ravine, </a:t>
            </a:r>
            <a:r>
              <a:rPr lang="en-US" sz="2800" dirty="0" err="1" smtClean="0">
                <a:effectLst/>
              </a:rPr>
              <a:t>Einsatzgruppe</a:t>
            </a:r>
            <a:r>
              <a:rPr lang="en-US" sz="2800" dirty="0" smtClean="0">
                <a:effectLst/>
              </a:rPr>
              <a:t> detachments shot them in small groups. Approximately 33,771 Jews were massacred in two days. </a:t>
            </a:r>
          </a:p>
          <a:p>
            <a:r>
              <a:rPr lang="en-US" sz="2800" dirty="0" smtClean="0">
                <a:hlinkClick r:id="rId3"/>
              </a:rPr>
              <a:t>Babi </a:t>
            </a:r>
            <a:r>
              <a:rPr lang="en-US" sz="2800" dirty="0" err="1" smtClean="0">
                <a:hlinkClick r:id="rId3"/>
              </a:rPr>
              <a:t>Yar</a:t>
            </a:r>
            <a:r>
              <a:rPr lang="en-US" sz="2800" dirty="0" smtClean="0">
                <a:hlinkClick r:id="rId3"/>
              </a:rPr>
              <a:t> survivor</a:t>
            </a:r>
            <a:endParaRPr lang="en-US" sz="2800" dirty="0" smtClean="0">
              <a:effectLst/>
            </a:endParaRPr>
          </a:p>
          <a:p>
            <a:pPr marL="0" indent="0">
              <a:buNone/>
            </a:pPr>
            <a:endParaRPr lang="en-US" sz="2800" dirty="0" smtClean="0"/>
          </a:p>
          <a:p>
            <a:pPr marL="0" indent="0">
              <a:buNone/>
            </a:pPr>
            <a:endParaRPr lang="en-US" sz="1900" dirty="0"/>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3439" y="1295400"/>
            <a:ext cx="4019550" cy="150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8211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Holocaust by Bullets</a:t>
            </a:r>
            <a:endParaRPr lang="en-US" dirty="0"/>
          </a:p>
        </p:txBody>
      </p:sp>
      <p:sp>
        <p:nvSpPr>
          <p:cNvPr id="3" name="Content Placeholder 2"/>
          <p:cNvSpPr>
            <a:spLocks noGrp="1"/>
          </p:cNvSpPr>
          <p:nvPr>
            <p:ph idx="1"/>
          </p:nvPr>
        </p:nvSpPr>
        <p:spPr/>
        <p:txBody>
          <a:bodyPr>
            <a:normAutofit fontScale="92500"/>
          </a:bodyPr>
          <a:lstStyle/>
          <a:p>
            <a:r>
              <a:rPr lang="en-US" dirty="0" smtClean="0"/>
              <a:t>With regard to the actions of the </a:t>
            </a:r>
            <a:r>
              <a:rPr lang="en-US" i="1" dirty="0" err="1" smtClean="0"/>
              <a:t>Einsatgruppen</a:t>
            </a:r>
            <a:r>
              <a:rPr lang="en-US" dirty="0" smtClean="0"/>
              <a:t> and similar killing units:</a:t>
            </a:r>
          </a:p>
          <a:p>
            <a:pPr lvl="1"/>
            <a:r>
              <a:rPr lang="en-US" dirty="0"/>
              <a:t>“‘the gas chambers and crematoria of the death camps have come to typify the Holocaust, . . . they were exceptional.  The primary means of mass murder the Nazis deployed during the Second World War was firearms and lethal deprivation’” (181</a:t>
            </a:r>
            <a:r>
              <a:rPr lang="en-US" dirty="0" smtClean="0"/>
              <a:t>).</a:t>
            </a:r>
          </a:p>
          <a:p>
            <a:pPr lvl="1"/>
            <a:r>
              <a:rPr lang="en-US" i="1" dirty="0" smtClean="0">
                <a:cs typeface="Arial" pitchFamily="34" charset="0"/>
              </a:rPr>
              <a:t>The </a:t>
            </a:r>
            <a:r>
              <a:rPr lang="en-US" i="1" dirty="0">
                <a:cs typeface="Arial" pitchFamily="34" charset="0"/>
              </a:rPr>
              <a:t>Holocaust by Bullets: A Priest’s Journey to Uncover the Truth Behind the Murder of 1.5 Million Jews</a:t>
            </a:r>
            <a:r>
              <a:rPr lang="en-US" dirty="0">
                <a:cs typeface="Arial" pitchFamily="34" charset="0"/>
              </a:rPr>
              <a:t>, by Patrick </a:t>
            </a:r>
            <a:r>
              <a:rPr lang="en-US" dirty="0" err="1">
                <a:cs typeface="Arial" pitchFamily="34" charset="0"/>
              </a:rPr>
              <a:t>Desbois</a:t>
            </a:r>
            <a:endParaRPr lang="en-US" dirty="0"/>
          </a:p>
          <a:p>
            <a:pPr lvl="1"/>
            <a:endParaRPr lang="en-US" dirty="0"/>
          </a:p>
        </p:txBody>
      </p:sp>
    </p:spTree>
    <p:extLst>
      <p:ext uri="{BB962C8B-B14F-4D97-AF65-F5344CB8AC3E}">
        <p14:creationId xmlns:p14="http://schemas.microsoft.com/office/powerpoint/2010/main" val="2359152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Killing in the Soviet Union</a:t>
            </a:r>
            <a:br>
              <a:rPr lang="en-US" dirty="0" smtClean="0"/>
            </a:br>
            <a:r>
              <a:rPr lang="en-US" dirty="0" smtClean="0"/>
              <a:t>and the Final Solution</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 . . the </a:t>
            </a:r>
            <a:r>
              <a:rPr lang="en-US" dirty="0"/>
              <a:t>mass murder of Soviet Jews in 1941 did not mean that the Final Solution for all European Jews was under </a:t>
            </a:r>
            <a:r>
              <a:rPr lang="en-US" dirty="0" smtClean="0"/>
              <a:t>way . . . </a:t>
            </a:r>
            <a:r>
              <a:rPr lang="en-US" i="1" dirty="0" err="1" smtClean="0"/>
              <a:t>Einsatzgruppen</a:t>
            </a:r>
            <a:r>
              <a:rPr lang="en-US" i="1" dirty="0" smtClean="0"/>
              <a:t> </a:t>
            </a:r>
            <a:r>
              <a:rPr lang="en-US" dirty="0" smtClean="0"/>
              <a:t>[units] </a:t>
            </a:r>
            <a:r>
              <a:rPr lang="en-US" dirty="0"/>
              <a:t>were operating on a regional basis.  Continental plans incorporating killing centers equipped with gas chambers had not yet been developed.</a:t>
            </a:r>
          </a:p>
          <a:p>
            <a:r>
              <a:rPr lang="en-US" dirty="0" smtClean="0"/>
              <a:t>“. . . the </a:t>
            </a:r>
            <a:r>
              <a:rPr lang="en-US" dirty="0"/>
              <a:t>decision to murder every last man, woman, and child among Soviet </a:t>
            </a:r>
            <a:r>
              <a:rPr lang="en-US" dirty="0" smtClean="0"/>
              <a:t>Jewry . . . was </a:t>
            </a:r>
            <a:r>
              <a:rPr lang="en-US" dirty="0"/>
              <a:t>not taken until some time after the initial German invasion” (175).</a:t>
            </a:r>
          </a:p>
          <a:p>
            <a:r>
              <a:rPr lang="en-US" dirty="0" smtClean="0"/>
              <a:t>This issue will be discussed in detail in Chapter 8.</a:t>
            </a:r>
            <a:endParaRPr lang="en-US" dirty="0"/>
          </a:p>
          <a:p>
            <a:endParaRPr lang="en-US" dirty="0"/>
          </a:p>
        </p:txBody>
      </p:sp>
    </p:spTree>
    <p:extLst>
      <p:ext uri="{BB962C8B-B14F-4D97-AF65-F5344CB8AC3E}">
        <p14:creationId xmlns:p14="http://schemas.microsoft.com/office/powerpoint/2010/main" val="2191283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hlinkClick r:id="rId3"/>
              </a:rPr>
              <a:t>Approaches to Auschwitz</a:t>
            </a:r>
            <a:r>
              <a:rPr lang="en-US" dirty="0" smtClean="0">
                <a:hlinkClick r:id="rId3"/>
              </a:rPr>
              <a:t/>
            </a:r>
            <a:br>
              <a:rPr lang="en-US" dirty="0" smtClean="0">
                <a:hlinkClick r:id="rId3"/>
              </a:rPr>
            </a:br>
            <a:r>
              <a:rPr lang="en-US" dirty="0" smtClean="0">
                <a:hlinkClick r:id="rId4"/>
              </a:rPr>
              <a:t>Chapter 8</a:t>
            </a:r>
            <a:endParaRPr lang="en-US" i="1" dirty="0"/>
          </a:p>
        </p:txBody>
      </p:sp>
      <p:sp>
        <p:nvSpPr>
          <p:cNvPr id="3" name="Subtitle 2"/>
          <p:cNvSpPr>
            <a:spLocks noGrp="1"/>
          </p:cNvSpPr>
          <p:nvPr>
            <p:ph type="subTitle" idx="1"/>
          </p:nvPr>
        </p:nvSpPr>
        <p:spPr/>
        <p:txBody>
          <a:bodyPr/>
          <a:lstStyle/>
          <a:p>
            <a:r>
              <a:rPr lang="en-US" dirty="0" smtClean="0"/>
              <a:t>Approaches to Auschwitz</a:t>
            </a:r>
          </a:p>
          <a:p>
            <a:r>
              <a:rPr lang="en-US" dirty="0" smtClean="0"/>
              <a:t>GIS 4641</a:t>
            </a:r>
            <a:endParaRPr lang="en-US" dirty="0"/>
          </a:p>
        </p:txBody>
      </p:sp>
    </p:spTree>
    <p:extLst>
      <p:ext uri="{BB962C8B-B14F-4D97-AF65-F5344CB8AC3E}">
        <p14:creationId xmlns:p14="http://schemas.microsoft.com/office/powerpoint/2010/main" val="194182543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t>
            </a:r>
            <a:r>
              <a:rPr lang="en-US" dirty="0" err="1" smtClean="0"/>
              <a:t>Wannsee</a:t>
            </a:r>
            <a:r>
              <a:rPr lang="en-US" dirty="0" smtClean="0"/>
              <a:t> Conference</a:t>
            </a:r>
            <a:br>
              <a:rPr lang="en-US" dirty="0" smtClean="0"/>
            </a:br>
            <a:r>
              <a:rPr lang="en-US" dirty="0" smtClean="0"/>
              <a:t>January 20, 1942</a:t>
            </a:r>
            <a:endParaRPr lang="en-US" dirty="0"/>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dirty="0" smtClean="0"/>
              <a:t>Conference—held at a mansion in the Berlin suburb of </a:t>
            </a:r>
            <a:r>
              <a:rPr lang="en-US" dirty="0" err="1" smtClean="0"/>
              <a:t>Wannsee</a:t>
            </a:r>
            <a:r>
              <a:rPr lang="en-US" dirty="0" smtClean="0"/>
              <a:t>—led by </a:t>
            </a:r>
            <a:r>
              <a:rPr lang="en-US" dirty="0" err="1" smtClean="0"/>
              <a:t>Reinhard</a:t>
            </a:r>
            <a:r>
              <a:rPr lang="en-US" dirty="0" smtClean="0"/>
              <a:t> </a:t>
            </a:r>
            <a:r>
              <a:rPr lang="en-US" dirty="0" err="1" smtClean="0"/>
              <a:t>Heydrich</a:t>
            </a:r>
            <a:r>
              <a:rPr lang="en-US" dirty="0" smtClean="0"/>
              <a:t> and attended by heads of Nazi government departments that would carry out the Final Solution</a:t>
            </a:r>
          </a:p>
          <a:p>
            <a:pPr marL="342900" lvl="1" indent="-342900">
              <a:buFont typeface="Arial" pitchFamily="34" charset="0"/>
              <a:buChar char="•"/>
            </a:pPr>
            <a:r>
              <a:rPr lang="en-US" dirty="0" smtClean="0"/>
              <a:t>The </a:t>
            </a:r>
            <a:r>
              <a:rPr lang="en-US" dirty="0"/>
              <a:t>“</a:t>
            </a:r>
            <a:r>
              <a:rPr lang="en-US" dirty="0" err="1"/>
              <a:t>Wannsee</a:t>
            </a:r>
            <a:r>
              <a:rPr lang="en-US" dirty="0"/>
              <a:t> </a:t>
            </a:r>
            <a:r>
              <a:rPr lang="en-US" dirty="0" smtClean="0"/>
              <a:t>Protocol” (notes taken during the meeting )and Adolf Eichmann’s </a:t>
            </a:r>
            <a:r>
              <a:rPr lang="en-US" dirty="0"/>
              <a:t>testimony at his 1961 trial make it clear that </a:t>
            </a:r>
            <a:r>
              <a:rPr lang="en-US" dirty="0" err="1"/>
              <a:t>Heydrich</a:t>
            </a:r>
            <a:r>
              <a:rPr lang="en-US" dirty="0"/>
              <a:t> came to the </a:t>
            </a:r>
            <a:r>
              <a:rPr lang="en-US" dirty="0" err="1"/>
              <a:t>Wannsee</a:t>
            </a:r>
            <a:r>
              <a:rPr lang="en-US" dirty="0"/>
              <a:t> Conference meeting to emphasize that “‘overall control’ of that initiative [the Final Solution] rested with Himmler and himself . . .” (191</a:t>
            </a:r>
            <a:r>
              <a:rPr lang="en-US" dirty="0" smtClean="0"/>
              <a:t>).</a:t>
            </a:r>
          </a:p>
          <a:p>
            <a:endParaRPr lang="en-US" dirty="0"/>
          </a:p>
        </p:txBody>
      </p:sp>
    </p:spTree>
    <p:extLst>
      <p:ext uri="{BB962C8B-B14F-4D97-AF65-F5344CB8AC3E}">
        <p14:creationId xmlns:p14="http://schemas.microsoft.com/office/powerpoint/2010/main" val="28186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t>
            </a:r>
            <a:r>
              <a:rPr lang="en-US" dirty="0" err="1" smtClean="0"/>
              <a:t>Wannsee</a:t>
            </a:r>
            <a:r>
              <a:rPr lang="en-US" dirty="0" smtClean="0"/>
              <a:t> Conference</a:t>
            </a:r>
            <a:br>
              <a:rPr lang="en-US" dirty="0" smtClean="0"/>
            </a:br>
            <a:r>
              <a:rPr lang="en-US" dirty="0" smtClean="0"/>
              <a:t>January 20, 1942</a:t>
            </a:r>
            <a:endParaRPr lang="en-US" dirty="0"/>
          </a:p>
        </p:txBody>
      </p:sp>
      <p:sp>
        <p:nvSpPr>
          <p:cNvPr id="3" name="Content Placeholder 2"/>
          <p:cNvSpPr>
            <a:spLocks noGrp="1"/>
          </p:cNvSpPr>
          <p:nvPr>
            <p:ph idx="1"/>
          </p:nvPr>
        </p:nvSpPr>
        <p:spPr/>
        <p:txBody>
          <a:bodyPr>
            <a:normAutofit lnSpcReduction="10000"/>
          </a:bodyPr>
          <a:lstStyle/>
          <a:p>
            <a:pPr marL="342900" lvl="1" indent="-342900">
              <a:buFont typeface="Arial" pitchFamily="34" charset="0"/>
              <a:buChar char="•"/>
            </a:pPr>
            <a:r>
              <a:rPr lang="en-US" dirty="0" smtClean="0"/>
              <a:t>Further</a:t>
            </a:r>
            <a:r>
              <a:rPr lang="en-US" dirty="0"/>
              <a:t>, the “language [of the Protocol] left no doubt that every European Jew was sentenced to die . . . At his trial, Eichmann stated that . . . they spoke about methods for killing, about liquidation, about extermination” (192</a:t>
            </a:r>
            <a:r>
              <a:rPr lang="en-US" dirty="0" smtClean="0"/>
              <a:t>).</a:t>
            </a:r>
          </a:p>
          <a:p>
            <a:pPr marL="342900" lvl="1" indent="-342900">
              <a:buFont typeface="Arial" pitchFamily="34" charset="0"/>
              <a:buChar char="•"/>
            </a:pPr>
            <a:r>
              <a:rPr lang="en-US" dirty="0" smtClean="0"/>
              <a:t>They </a:t>
            </a:r>
            <a:r>
              <a:rPr lang="en-US" dirty="0"/>
              <a:t>also spoke at length about treatment of </a:t>
            </a:r>
            <a:r>
              <a:rPr lang="en-US" i="1" dirty="0"/>
              <a:t>Mischlinge</a:t>
            </a:r>
            <a:r>
              <a:rPr lang="en-US" dirty="0"/>
              <a:t>, with </a:t>
            </a:r>
            <a:r>
              <a:rPr lang="en-US" dirty="0" err="1"/>
              <a:t>Heydrich</a:t>
            </a:r>
            <a:r>
              <a:rPr lang="en-US" dirty="0"/>
              <a:t> wanting “half Jews to be treated as full Jews” (192</a:t>
            </a:r>
            <a:r>
              <a:rPr lang="en-US" dirty="0" smtClean="0"/>
              <a:t>).</a:t>
            </a:r>
          </a:p>
          <a:p>
            <a:pPr marL="742950" lvl="2" indent="-342900"/>
            <a:r>
              <a:rPr lang="en-US" dirty="0" smtClean="0"/>
              <a:t>Three or four Jewish grandparents = full Jew</a:t>
            </a:r>
          </a:p>
          <a:p>
            <a:pPr marL="742950" lvl="2" indent="-342900"/>
            <a:r>
              <a:rPr lang="en-US" dirty="0" smtClean="0"/>
              <a:t>One or two Jewish grandparents = Mischlinge (“mixed breed); part Jewish and part Christian</a:t>
            </a:r>
            <a:endParaRPr lang="en-US" dirty="0"/>
          </a:p>
          <a:p>
            <a:endParaRPr lang="en-US" dirty="0"/>
          </a:p>
        </p:txBody>
      </p:sp>
    </p:spTree>
    <p:extLst>
      <p:ext uri="{BB962C8B-B14F-4D97-AF65-F5344CB8AC3E}">
        <p14:creationId xmlns:p14="http://schemas.microsoft.com/office/powerpoint/2010/main" val="64330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err="1"/>
              <a:t>Wannsee</a:t>
            </a:r>
            <a:r>
              <a:rPr lang="en-US" dirty="0"/>
              <a:t> Conference</a:t>
            </a:r>
          </a:p>
        </p:txBody>
      </p:sp>
      <p:sp>
        <p:nvSpPr>
          <p:cNvPr id="3" name="Content Placeholder 2"/>
          <p:cNvSpPr>
            <a:spLocks noGrp="1"/>
          </p:cNvSpPr>
          <p:nvPr>
            <p:ph idx="1"/>
          </p:nvPr>
        </p:nvSpPr>
        <p:spPr/>
        <p:txBody>
          <a:bodyPr>
            <a:normAutofit fontScale="92500"/>
          </a:bodyPr>
          <a:lstStyle/>
          <a:p>
            <a:r>
              <a:rPr lang="en-US" dirty="0" smtClean="0"/>
              <a:t>Roth and Rubenstein write (based on </a:t>
            </a:r>
            <a:r>
              <a:rPr lang="en-US" dirty="0" err="1" smtClean="0"/>
              <a:t>Gerlach</a:t>
            </a:r>
            <a:r>
              <a:rPr lang="en-US" dirty="0" smtClean="0"/>
              <a:t>):</a:t>
            </a:r>
          </a:p>
          <a:p>
            <a:pPr lvl="1"/>
            <a:r>
              <a:rPr lang="en-US" dirty="0" smtClean="0"/>
              <a:t>The </a:t>
            </a:r>
            <a:r>
              <a:rPr lang="en-US" dirty="0" err="1"/>
              <a:t>Wannsee</a:t>
            </a:r>
            <a:r>
              <a:rPr lang="en-US" dirty="0"/>
              <a:t> Conference did not launch the Final Solution. . . . it did provide . . . ‘the initial sketches of a comprehensive plan for total liquidation.’ . . </a:t>
            </a:r>
            <a:r>
              <a:rPr lang="en-US" dirty="0" smtClean="0"/>
              <a:t>.”</a:t>
            </a:r>
          </a:p>
          <a:p>
            <a:pPr lvl="1"/>
            <a:r>
              <a:rPr lang="en-US" dirty="0" smtClean="0"/>
              <a:t>“. </a:t>
            </a:r>
            <a:r>
              <a:rPr lang="en-US" dirty="0"/>
              <a:t>. . </a:t>
            </a:r>
            <a:r>
              <a:rPr lang="en-US" dirty="0" smtClean="0"/>
              <a:t>the </a:t>
            </a:r>
            <a:r>
              <a:rPr lang="en-US" dirty="0" err="1"/>
              <a:t>Wannsee</a:t>
            </a:r>
            <a:r>
              <a:rPr lang="en-US" dirty="0"/>
              <a:t> Conference provided crucial, even essential, guidance that death for all of Europe’s Jews was to be the goal . . </a:t>
            </a:r>
            <a:r>
              <a:rPr lang="en-US" dirty="0" smtClean="0"/>
              <a:t>.”</a:t>
            </a:r>
          </a:p>
          <a:p>
            <a:pPr lvl="1"/>
            <a:r>
              <a:rPr lang="en-US" dirty="0" smtClean="0"/>
              <a:t>The </a:t>
            </a:r>
            <a:r>
              <a:rPr lang="en-US" dirty="0" err="1"/>
              <a:t>Wannsee</a:t>
            </a:r>
            <a:r>
              <a:rPr lang="en-US" dirty="0"/>
              <a:t> Conference could send its signals only because Hitler had first made his objectives </a:t>
            </a:r>
            <a:r>
              <a:rPr lang="en-US" dirty="0" smtClean="0"/>
              <a:t>clear” (193-4). </a:t>
            </a:r>
            <a:endParaRPr lang="en-US" dirty="0"/>
          </a:p>
        </p:txBody>
      </p:sp>
    </p:spTree>
    <p:extLst>
      <p:ext uri="{BB962C8B-B14F-4D97-AF65-F5344CB8AC3E}">
        <p14:creationId xmlns:p14="http://schemas.microsoft.com/office/powerpoint/2010/main" val="233183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Roth and Rubenstein</a:t>
            </a:r>
            <a:br>
              <a:rPr lang="en-US" dirty="0" smtClean="0"/>
            </a:br>
            <a:r>
              <a:rPr lang="en-US" dirty="0" smtClean="0"/>
              <a:t>Conclude</a:t>
            </a:r>
            <a:endParaRPr lang="en-US" dirty="0"/>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dirty="0" smtClean="0"/>
              <a:t>“. . . the more we learn about the destruction process, the </a:t>
            </a:r>
            <a:r>
              <a:rPr lang="en-US" dirty="0"/>
              <a:t>more incremental, protracted, and complicated it seems to have been. . . </a:t>
            </a:r>
            <a:r>
              <a:rPr lang="en-US" dirty="0" smtClean="0"/>
              <a:t>.</a:t>
            </a:r>
          </a:p>
          <a:p>
            <a:pPr marL="342900" lvl="1" indent="-342900">
              <a:buFont typeface="Arial" pitchFamily="34" charset="0"/>
              <a:buChar char="•"/>
            </a:pPr>
            <a:r>
              <a:rPr lang="en-US" dirty="0" smtClean="0"/>
              <a:t>Of </a:t>
            </a:r>
            <a:r>
              <a:rPr lang="en-US" dirty="0"/>
              <a:t>this much </a:t>
            </a:r>
            <a:r>
              <a:rPr lang="en-US" dirty="0" smtClean="0"/>
              <a:t> </a:t>
            </a:r>
            <a:r>
              <a:rPr lang="en-US" dirty="0"/>
              <a:t>. </a:t>
            </a:r>
            <a:r>
              <a:rPr lang="en-US" dirty="0" smtClean="0"/>
              <a:t>. . </a:t>
            </a:r>
            <a:r>
              <a:rPr lang="en-US" dirty="0"/>
              <a:t>we can be sure: millions of Jews and other victims paid the ultimate price for deliberations of the kind that took place at the </a:t>
            </a:r>
            <a:r>
              <a:rPr lang="en-US" dirty="0" err="1"/>
              <a:t>Wannsee</a:t>
            </a:r>
            <a:r>
              <a:rPr lang="en-US" dirty="0"/>
              <a:t> villa on 20 January 1942; they did so because plans for genocide were not only laid but carried out” (194).</a:t>
            </a:r>
          </a:p>
          <a:p>
            <a:endParaRPr lang="en-US" dirty="0"/>
          </a:p>
        </p:txBody>
      </p:sp>
    </p:spTree>
    <p:extLst>
      <p:ext uri="{BB962C8B-B14F-4D97-AF65-F5344CB8AC3E}">
        <p14:creationId xmlns:p14="http://schemas.microsoft.com/office/powerpoint/2010/main" val="869021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Extermination Camps:</a:t>
            </a:r>
            <a:br>
              <a:rPr lang="en-US" dirty="0" smtClean="0"/>
            </a:br>
            <a:r>
              <a:rPr lang="en-US" dirty="0" smtClean="0"/>
              <a:t>“Efficient Death”</a:t>
            </a:r>
            <a:endParaRPr lang="en-US" dirty="0"/>
          </a:p>
        </p:txBody>
      </p:sp>
      <p:sp>
        <p:nvSpPr>
          <p:cNvPr id="3" name="Content Placeholder 2"/>
          <p:cNvSpPr>
            <a:spLocks noGrp="1"/>
          </p:cNvSpPr>
          <p:nvPr>
            <p:ph idx="1"/>
          </p:nvPr>
        </p:nvSpPr>
        <p:spPr/>
        <p:txBody>
          <a:bodyPr>
            <a:normAutofit fontScale="92500"/>
          </a:bodyPr>
          <a:lstStyle/>
          <a:p>
            <a:pPr lvl="0"/>
            <a:r>
              <a:rPr lang="en-US" dirty="0" smtClean="0"/>
              <a:t>“</a:t>
            </a:r>
            <a:r>
              <a:rPr lang="en-US" dirty="0"/>
              <a:t>S</a:t>
            </a:r>
            <a:r>
              <a:rPr lang="en-US" dirty="0" smtClean="0"/>
              <a:t>ix </a:t>
            </a:r>
            <a:r>
              <a:rPr lang="en-US" dirty="0"/>
              <a:t>major killing centers, all of them situated on Polish soil, became operational in an eight-month period from December 1941 to July </a:t>
            </a:r>
            <a:r>
              <a:rPr lang="en-US" dirty="0" smtClean="0"/>
              <a:t>1942”</a:t>
            </a:r>
          </a:p>
          <a:p>
            <a:pPr lvl="1"/>
            <a:r>
              <a:rPr lang="en-US" dirty="0" smtClean="0"/>
              <a:t>These were </a:t>
            </a:r>
            <a:r>
              <a:rPr lang="en-US" i="1" dirty="0"/>
              <a:t>not</a:t>
            </a:r>
            <a:r>
              <a:rPr lang="en-US" dirty="0"/>
              <a:t> the same as concentration </a:t>
            </a:r>
            <a:r>
              <a:rPr lang="en-US" dirty="0" smtClean="0"/>
              <a:t>camps.</a:t>
            </a:r>
          </a:p>
          <a:p>
            <a:pPr lvl="2"/>
            <a:r>
              <a:rPr lang="en-US" dirty="0" smtClean="0"/>
              <a:t>Concentration camps were </a:t>
            </a:r>
            <a:r>
              <a:rPr lang="en-US" dirty="0"/>
              <a:t>originally “institutions of incarceration for opponents of the National Socialist regime who had committed no offense punishable in traditional German </a:t>
            </a:r>
            <a:r>
              <a:rPr lang="en-US" dirty="0" smtClean="0"/>
              <a:t>courts”</a:t>
            </a:r>
          </a:p>
          <a:p>
            <a:pPr lvl="2"/>
            <a:r>
              <a:rPr lang="en-US" dirty="0" smtClean="0"/>
              <a:t>Extermination camps (Killing Centers) </a:t>
            </a:r>
            <a:r>
              <a:rPr lang="en-US" dirty="0"/>
              <a:t>“existed for a single reason: the extermination of Jews and Gypsies” (195</a:t>
            </a:r>
            <a:r>
              <a:rPr lang="en-US" dirty="0" smtClean="0"/>
              <a:t>).</a:t>
            </a:r>
          </a:p>
          <a:p>
            <a:endParaRPr lang="en-US" dirty="0"/>
          </a:p>
        </p:txBody>
      </p:sp>
    </p:spTree>
    <p:extLst>
      <p:ext uri="{BB962C8B-B14F-4D97-AF65-F5344CB8AC3E}">
        <p14:creationId xmlns:p14="http://schemas.microsoft.com/office/powerpoint/2010/main" val="280848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4800" y="1504950"/>
            <a:ext cx="5992813" cy="385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87129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Extermination Camps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Chelmno</a:t>
            </a:r>
            <a:r>
              <a:rPr lang="en-US" dirty="0"/>
              <a:t>, in the </a:t>
            </a:r>
            <a:r>
              <a:rPr lang="en-US" dirty="0" err="1"/>
              <a:t>Warthegau</a:t>
            </a:r>
            <a:r>
              <a:rPr lang="en-US" dirty="0"/>
              <a:t>, was the first extermination center. (196-7</a:t>
            </a:r>
            <a:r>
              <a:rPr lang="en-US" dirty="0" smtClean="0"/>
              <a:t>)</a:t>
            </a:r>
          </a:p>
          <a:p>
            <a:r>
              <a:rPr lang="en-US" b="1" dirty="0" err="1"/>
              <a:t>Belzec</a:t>
            </a:r>
            <a:r>
              <a:rPr lang="en-US" dirty="0"/>
              <a:t>, </a:t>
            </a:r>
            <a:r>
              <a:rPr lang="en-US" b="1" dirty="0" err="1"/>
              <a:t>Sobibor</a:t>
            </a:r>
            <a:r>
              <a:rPr lang="en-US" dirty="0"/>
              <a:t> and </a:t>
            </a:r>
            <a:r>
              <a:rPr lang="en-US" b="1" dirty="0" smtClean="0"/>
              <a:t>Treblinka </a:t>
            </a:r>
            <a:endParaRPr lang="en-US" dirty="0" smtClean="0"/>
          </a:p>
          <a:p>
            <a:pPr lvl="1"/>
            <a:r>
              <a:rPr lang="en-US" dirty="0" smtClean="0"/>
              <a:t>In </a:t>
            </a:r>
            <a:r>
              <a:rPr lang="en-US" dirty="0"/>
              <a:t>the General </a:t>
            </a:r>
            <a:r>
              <a:rPr lang="en-US" dirty="0" smtClean="0"/>
              <a:t>Government</a:t>
            </a:r>
          </a:p>
          <a:p>
            <a:pPr lvl="1"/>
            <a:r>
              <a:rPr lang="en-US" dirty="0" smtClean="0"/>
              <a:t>Established </a:t>
            </a:r>
            <a:r>
              <a:rPr lang="en-US" dirty="0"/>
              <a:t>as “Operation </a:t>
            </a:r>
            <a:r>
              <a:rPr lang="en-US" dirty="0" err="1" smtClean="0"/>
              <a:t>Reinhard</a:t>
            </a:r>
            <a:r>
              <a:rPr lang="en-US" dirty="0" smtClean="0"/>
              <a:t>”</a:t>
            </a:r>
          </a:p>
          <a:p>
            <a:pPr lvl="2"/>
            <a:r>
              <a:rPr lang="en-US" dirty="0" smtClean="0"/>
              <a:t>In </a:t>
            </a:r>
            <a:r>
              <a:rPr lang="en-US" dirty="0"/>
              <a:t>remote </a:t>
            </a:r>
            <a:r>
              <a:rPr lang="en-US" dirty="0" smtClean="0"/>
              <a:t>locations</a:t>
            </a:r>
          </a:p>
          <a:p>
            <a:pPr lvl="2"/>
            <a:r>
              <a:rPr lang="en-US" dirty="0"/>
              <a:t>N</a:t>
            </a:r>
            <a:r>
              <a:rPr lang="en-US" dirty="0" smtClean="0"/>
              <a:t>ear </a:t>
            </a:r>
            <a:r>
              <a:rPr lang="en-US" dirty="0"/>
              <a:t>rail lines and large Jewish </a:t>
            </a:r>
            <a:r>
              <a:rPr lang="en-US" dirty="0" smtClean="0"/>
              <a:t>populations</a:t>
            </a:r>
          </a:p>
          <a:p>
            <a:pPr lvl="2"/>
            <a:r>
              <a:rPr lang="en-US" dirty="0" smtClean="0"/>
              <a:t>“. . . at </a:t>
            </a:r>
            <a:r>
              <a:rPr lang="en-US" dirty="0"/>
              <a:t>the eastern border of the General Government” (198).</a:t>
            </a:r>
          </a:p>
          <a:p>
            <a:pPr lvl="2"/>
            <a:r>
              <a:rPr lang="en-US" dirty="0"/>
              <a:t>Aktion T4 </a:t>
            </a:r>
            <a:r>
              <a:rPr lang="en-US" dirty="0" smtClean="0"/>
              <a:t>personnel brought their experience to these camps</a:t>
            </a:r>
            <a:endParaRPr lang="en-US" dirty="0"/>
          </a:p>
          <a:p>
            <a:endParaRPr lang="en-US" dirty="0"/>
          </a:p>
          <a:p>
            <a:endParaRPr lang="en-US" dirty="0" smtClean="0"/>
          </a:p>
        </p:txBody>
      </p:sp>
    </p:spTree>
    <p:extLst>
      <p:ext uri="{BB962C8B-B14F-4D97-AF65-F5344CB8AC3E}">
        <p14:creationId xmlns:p14="http://schemas.microsoft.com/office/powerpoint/2010/main" val="336058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Extermination Camps</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b="1" dirty="0" err="1"/>
              <a:t>Majdanek</a:t>
            </a:r>
            <a:r>
              <a:rPr lang="en-US" dirty="0"/>
              <a:t> differed from the above four </a:t>
            </a:r>
            <a:r>
              <a:rPr lang="en-US" dirty="0" smtClean="0"/>
              <a:t>camps:</a:t>
            </a:r>
          </a:p>
          <a:p>
            <a:pPr marL="742950" lvl="2" indent="-342900"/>
            <a:r>
              <a:rPr lang="en-US" dirty="0"/>
              <a:t>I</a:t>
            </a:r>
            <a:r>
              <a:rPr lang="en-US" dirty="0" smtClean="0"/>
              <a:t>t </a:t>
            </a:r>
            <a:r>
              <a:rPr lang="en-US" dirty="0"/>
              <a:t>was near a major city (</a:t>
            </a:r>
            <a:r>
              <a:rPr lang="en-US" dirty="0" smtClean="0"/>
              <a:t>Lublin)</a:t>
            </a:r>
          </a:p>
          <a:p>
            <a:pPr marL="742950" lvl="2" indent="-342900"/>
            <a:r>
              <a:rPr lang="en-US" dirty="0"/>
              <a:t>I</a:t>
            </a:r>
            <a:r>
              <a:rPr lang="en-US" dirty="0" smtClean="0"/>
              <a:t>t </a:t>
            </a:r>
            <a:r>
              <a:rPr lang="en-US" dirty="0"/>
              <a:t>was a concentration </a:t>
            </a:r>
            <a:r>
              <a:rPr lang="en-US" dirty="0" smtClean="0"/>
              <a:t>camp</a:t>
            </a:r>
            <a:endParaRPr lang="en-US" dirty="0"/>
          </a:p>
          <a:p>
            <a:pPr marL="742950" lvl="2" indent="-342900"/>
            <a:r>
              <a:rPr lang="en-US" dirty="0" smtClean="0"/>
              <a:t>“. . . the </a:t>
            </a:r>
            <a:r>
              <a:rPr lang="en-US" dirty="0"/>
              <a:t>300,000 prisoners who passed through </a:t>
            </a:r>
            <a:r>
              <a:rPr lang="en-US" dirty="0" err="1"/>
              <a:t>Majdanek</a:t>
            </a:r>
            <a:r>
              <a:rPr lang="en-US" dirty="0"/>
              <a:t> were highly diverse” (202).</a:t>
            </a:r>
          </a:p>
          <a:p>
            <a:endParaRPr lang="en-US" dirty="0"/>
          </a:p>
        </p:txBody>
      </p:sp>
    </p:spTree>
    <p:extLst>
      <p:ext uri="{BB962C8B-B14F-4D97-AF65-F5344CB8AC3E}">
        <p14:creationId xmlns:p14="http://schemas.microsoft.com/office/powerpoint/2010/main" val="405983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Extermination Camps</a:t>
            </a:r>
            <a:endParaRPr lang="en-US" dirty="0"/>
          </a:p>
        </p:txBody>
      </p:sp>
      <p:sp>
        <p:nvSpPr>
          <p:cNvPr id="3" name="Content Placeholder 2"/>
          <p:cNvSpPr>
            <a:spLocks noGrp="1"/>
          </p:cNvSpPr>
          <p:nvPr>
            <p:ph idx="1"/>
          </p:nvPr>
        </p:nvSpPr>
        <p:spPr/>
        <p:txBody>
          <a:bodyPr>
            <a:normAutofit lnSpcReduction="10000"/>
          </a:bodyPr>
          <a:lstStyle/>
          <a:p>
            <a:r>
              <a:rPr lang="en-US" b="1" dirty="0" smtClean="0"/>
              <a:t>Auschwitz</a:t>
            </a:r>
            <a:r>
              <a:rPr lang="en-US" dirty="0" smtClean="0"/>
              <a:t> as </a:t>
            </a:r>
            <a:r>
              <a:rPr lang="en-US" dirty="0"/>
              <a:t>“Michael </a:t>
            </a:r>
            <a:r>
              <a:rPr lang="en-US" dirty="0" err="1"/>
              <a:t>Berenbaum</a:t>
            </a:r>
            <a:r>
              <a:rPr lang="en-US" dirty="0"/>
              <a:t> has </a:t>
            </a:r>
            <a:r>
              <a:rPr lang="en-US" dirty="0" smtClean="0"/>
              <a:t>said. . . will </a:t>
            </a:r>
            <a:r>
              <a:rPr lang="en-US" dirty="0"/>
              <a:t>always be the Holocaust’s emblematic camp. </a:t>
            </a:r>
            <a:r>
              <a:rPr lang="en-US" dirty="0" smtClean="0"/>
              <a:t>. . . It </a:t>
            </a:r>
            <a:r>
              <a:rPr lang="en-US" dirty="0"/>
              <a:t>was the most extreme and intensified manifestation of Nazi evil” (203</a:t>
            </a:r>
            <a:r>
              <a:rPr lang="en-US" dirty="0" smtClean="0"/>
              <a:t>).</a:t>
            </a:r>
          </a:p>
          <a:p>
            <a:pPr lvl="1"/>
            <a:r>
              <a:rPr lang="en-US" dirty="0" smtClean="0"/>
              <a:t>Auschwitz I: the </a:t>
            </a:r>
            <a:r>
              <a:rPr lang="en-US" dirty="0"/>
              <a:t>main camp</a:t>
            </a:r>
          </a:p>
          <a:p>
            <a:pPr lvl="1"/>
            <a:r>
              <a:rPr lang="en-US" dirty="0"/>
              <a:t>Auschwitz II or </a:t>
            </a:r>
            <a:r>
              <a:rPr lang="en-US" dirty="0" err="1" smtClean="0"/>
              <a:t>Birkenau</a:t>
            </a:r>
            <a:r>
              <a:rPr lang="en-US" dirty="0" smtClean="0"/>
              <a:t>: the </a:t>
            </a:r>
            <a:r>
              <a:rPr lang="en-US" dirty="0"/>
              <a:t>extermination camp</a:t>
            </a:r>
          </a:p>
          <a:p>
            <a:pPr lvl="1"/>
            <a:r>
              <a:rPr lang="en-US" dirty="0"/>
              <a:t>Auschwitz </a:t>
            </a:r>
            <a:r>
              <a:rPr lang="en-US" dirty="0" smtClean="0"/>
              <a:t>III/</a:t>
            </a:r>
            <a:r>
              <a:rPr lang="en-US" dirty="0" err="1" smtClean="0"/>
              <a:t>Monowitz</a:t>
            </a:r>
            <a:r>
              <a:rPr lang="en-US" dirty="0" smtClean="0"/>
              <a:t>/Buna: the </a:t>
            </a:r>
            <a:r>
              <a:rPr lang="en-US" dirty="0"/>
              <a:t>factory </a:t>
            </a:r>
            <a:r>
              <a:rPr lang="en-US" dirty="0" smtClean="0"/>
              <a:t>camp</a:t>
            </a:r>
          </a:p>
          <a:p>
            <a:r>
              <a:rPr lang="en-US" dirty="0" smtClean="0"/>
              <a:t>“Himmler </a:t>
            </a:r>
            <a:r>
              <a:rPr lang="en-US" dirty="0"/>
              <a:t>appointed SS Captain Rudolf </a:t>
            </a:r>
            <a:r>
              <a:rPr lang="en-US" smtClean="0"/>
              <a:t>Höss</a:t>
            </a:r>
            <a:r>
              <a:rPr lang="en-US" dirty="0" smtClean="0"/>
              <a:t>... </a:t>
            </a:r>
            <a:r>
              <a:rPr lang="en-US" dirty="0"/>
              <a:t>to be the camps’ commandant” (203</a:t>
            </a:r>
            <a:r>
              <a:rPr lang="en-US" dirty="0" smtClean="0"/>
              <a:t>).</a:t>
            </a:r>
            <a:endParaRPr lang="en-US" dirty="0"/>
          </a:p>
          <a:p>
            <a:endParaRPr lang="en-US" dirty="0"/>
          </a:p>
          <a:p>
            <a:pPr lvl="1"/>
            <a:endParaRPr lang="en-US" dirty="0"/>
          </a:p>
          <a:p>
            <a:endParaRPr lang="en-US" dirty="0"/>
          </a:p>
        </p:txBody>
      </p:sp>
    </p:spTree>
    <p:extLst>
      <p:ext uri="{BB962C8B-B14F-4D97-AF65-F5344CB8AC3E}">
        <p14:creationId xmlns:p14="http://schemas.microsoft.com/office/powerpoint/2010/main" val="2667267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Extermination Camps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Auschwitz:</a:t>
            </a:r>
          </a:p>
          <a:p>
            <a:pPr lvl="1"/>
            <a:r>
              <a:rPr lang="en-US" dirty="0" smtClean="0"/>
              <a:t>“Between </a:t>
            </a:r>
            <a:r>
              <a:rPr lang="en-US" dirty="0"/>
              <a:t>31 March and 26 June 1943 four state-of-the-art crematoria came on line. . . . these structures . . . included eight gas chambers, forty-six ovens, and the capacity to dispose of 4,416 corpses a day” (205).</a:t>
            </a:r>
          </a:p>
          <a:p>
            <a:pPr lvl="2"/>
            <a:r>
              <a:rPr lang="en-US" dirty="0"/>
              <a:t>“Several German companies . . . profited by supplying Zyklon B [which was </a:t>
            </a:r>
            <a:r>
              <a:rPr lang="en-US" dirty="0" smtClean="0"/>
              <a:t>the gas used </a:t>
            </a:r>
            <a:r>
              <a:rPr lang="en-US" dirty="0"/>
              <a:t>at Auschwitz] to the SS” (206).</a:t>
            </a:r>
          </a:p>
          <a:p>
            <a:r>
              <a:rPr lang="en-US" dirty="0"/>
              <a:t>Gypsies were murdered in large numbers at </a:t>
            </a:r>
            <a:r>
              <a:rPr lang="en-US" dirty="0" smtClean="0"/>
              <a:t>Auschwitz</a:t>
            </a:r>
          </a:p>
          <a:p>
            <a:pPr lvl="1"/>
            <a:r>
              <a:rPr lang="en-US" dirty="0" smtClean="0"/>
              <a:t>“. </a:t>
            </a:r>
            <a:r>
              <a:rPr lang="en-US" dirty="0"/>
              <a:t>. . Europe’s Gypsy population was the one whose treatment by Nazi Germany most closely resembled the genocidal fate of Jews . . .” (206). </a:t>
            </a:r>
            <a:endParaRPr lang="en-US" dirty="0" smtClean="0"/>
          </a:p>
          <a:p>
            <a:pPr lvl="1"/>
            <a:endParaRPr lang="en-US" dirty="0"/>
          </a:p>
        </p:txBody>
      </p:sp>
    </p:spTree>
    <p:extLst>
      <p:ext uri="{BB962C8B-B14F-4D97-AF65-F5344CB8AC3E}">
        <p14:creationId xmlns:p14="http://schemas.microsoft.com/office/powerpoint/2010/main" val="2711544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Extermination Camps</a:t>
            </a:r>
            <a:endParaRPr lang="en-US" dirty="0"/>
          </a:p>
        </p:txBody>
      </p:sp>
      <p:sp>
        <p:nvSpPr>
          <p:cNvPr id="3" name="Content Placeholder 2"/>
          <p:cNvSpPr>
            <a:spLocks noGrp="1"/>
          </p:cNvSpPr>
          <p:nvPr>
            <p:ph idx="1"/>
          </p:nvPr>
        </p:nvSpPr>
        <p:spPr/>
        <p:txBody>
          <a:bodyPr>
            <a:normAutofit fontScale="92500" lnSpcReduction="20000"/>
          </a:bodyPr>
          <a:lstStyle/>
          <a:p>
            <a:pPr marL="342900" lvl="2" indent="-342900"/>
            <a:r>
              <a:rPr lang="en-US" sz="3200" dirty="0"/>
              <a:t>“The year 1942 was the most lethal in Jewish history.  During those twelve months, the killers who implemented Nazi Germany’s Final Solution murdered 2.6 million Jews” (199)</a:t>
            </a:r>
          </a:p>
          <a:p>
            <a:r>
              <a:rPr lang="en-US" dirty="0" smtClean="0"/>
              <a:t>“At the beginning of 1942, even after three years of war, ghettoization, torture, and forced labor, 75 percent of the Jews who would be murdered in the Holocaust were still alive.  By the beginning of 1943, 75 percent of the approximately 6 million who would be killed were already dead” </a:t>
            </a:r>
            <a:r>
              <a:rPr lang="en-US" sz="2200" dirty="0" smtClean="0"/>
              <a:t>(Bergen, </a:t>
            </a:r>
            <a:r>
              <a:rPr lang="en-US" sz="2200" i="1" dirty="0" smtClean="0"/>
              <a:t>War and Genocide</a:t>
            </a:r>
            <a:r>
              <a:rPr lang="en-US" sz="2200" dirty="0" smtClean="0"/>
              <a:t>, 182-183).</a:t>
            </a:r>
            <a:endParaRPr lang="en-US" sz="2200" dirty="0"/>
          </a:p>
        </p:txBody>
      </p:sp>
    </p:spTree>
    <p:extLst>
      <p:ext uri="{BB962C8B-B14F-4D97-AF65-F5344CB8AC3E}">
        <p14:creationId xmlns:p14="http://schemas.microsoft.com/office/powerpoint/2010/main" val="3337231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Death Marches</a:t>
            </a:r>
            <a:endParaRPr lang="en-US" dirty="0"/>
          </a:p>
        </p:txBody>
      </p:sp>
      <p:sp>
        <p:nvSpPr>
          <p:cNvPr id="3" name="Content Placeholder 2"/>
          <p:cNvSpPr>
            <a:spLocks noGrp="1"/>
          </p:cNvSpPr>
          <p:nvPr>
            <p:ph idx="1"/>
          </p:nvPr>
        </p:nvSpPr>
        <p:spPr/>
        <p:txBody>
          <a:bodyPr/>
          <a:lstStyle/>
          <a:p>
            <a:r>
              <a:rPr lang="en-US" dirty="0" smtClean="0"/>
              <a:t>As the war was coming to a close, death marches were begun:</a:t>
            </a:r>
          </a:p>
          <a:p>
            <a:pPr lvl="1"/>
            <a:r>
              <a:rPr lang="en-US" dirty="0" smtClean="0"/>
              <a:t>Effort to cover up horror of the camps</a:t>
            </a:r>
          </a:p>
          <a:p>
            <a:pPr lvl="1"/>
            <a:r>
              <a:rPr lang="en-US" dirty="0" smtClean="0"/>
              <a:t>“. . . no </a:t>
            </a:r>
            <a:r>
              <a:rPr lang="en-US" dirty="0"/>
              <a:t>one in Germany could believe in a German victory, but the cruelty inflicted on the Jews remained unrelenting” (209).</a:t>
            </a:r>
          </a:p>
          <a:p>
            <a:pPr lvl="1"/>
            <a:endParaRPr lang="en-US" dirty="0"/>
          </a:p>
        </p:txBody>
      </p:sp>
    </p:spTree>
    <p:extLst>
      <p:ext uri="{BB962C8B-B14F-4D97-AF65-F5344CB8AC3E}">
        <p14:creationId xmlns:p14="http://schemas.microsoft.com/office/powerpoint/2010/main" val="167588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Death Marches</a:t>
            </a:r>
            <a:endParaRPr lang="en-US" dirty="0"/>
          </a:p>
        </p:txBody>
      </p:sp>
      <p:sp>
        <p:nvSpPr>
          <p:cNvPr id="3" name="Content Placeholder 2"/>
          <p:cNvSpPr>
            <a:spLocks noGrp="1"/>
          </p:cNvSpPr>
          <p:nvPr>
            <p:ph idx="1"/>
          </p:nvPr>
        </p:nvSpPr>
        <p:spPr/>
        <p:txBody>
          <a:bodyPr>
            <a:normAutofit lnSpcReduction="10000"/>
          </a:bodyPr>
          <a:lstStyle/>
          <a:p>
            <a:r>
              <a:rPr lang="en-US" dirty="0" smtClean="0"/>
              <a:t>Contrary </a:t>
            </a:r>
            <a:r>
              <a:rPr lang="en-US" dirty="0"/>
              <a:t>to scholars who have stressed “the cool, rational, bureaucratic character of the extermination process . . . many Germans were also seething with hatred toward their victims</a:t>
            </a:r>
            <a:r>
              <a:rPr lang="en-US" dirty="0" smtClean="0"/>
              <a:t>.”</a:t>
            </a:r>
          </a:p>
          <a:p>
            <a:r>
              <a:rPr lang="en-US" dirty="0" smtClean="0"/>
              <a:t>How </a:t>
            </a:r>
            <a:r>
              <a:rPr lang="en-US" dirty="0"/>
              <a:t>to explain “the possible motives for the seemingly purposeless German rage that could not be stilled as long as even one Jew remained alive . . .?”</a:t>
            </a:r>
          </a:p>
        </p:txBody>
      </p:sp>
    </p:spTree>
    <p:extLst>
      <p:ext uri="{BB962C8B-B14F-4D97-AF65-F5344CB8AC3E}">
        <p14:creationId xmlns:p14="http://schemas.microsoft.com/office/powerpoint/2010/main" val="242542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Roth and Rubenstein Explain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 . one </a:t>
            </a:r>
            <a:r>
              <a:rPr lang="en-US" dirty="0"/>
              <a:t>explanation stands out as most plausible: starting in 1919, the steadily mounting propaganda of the German right held that the Jews had brought about Germany’s downfall in World War I and were plotting to finish the job in World War II.  This outlook had captured the minds and hearts of millions of Germans who should have known better.  This was especially true of the SS and the military.  As the war drew to a close, many Germans shared Hitler’s view that the defeat of their country would be a victory for the Jews</a:t>
            </a:r>
            <a:r>
              <a:rPr lang="en-US" dirty="0" smtClean="0"/>
              <a:t>. . </a:t>
            </a:r>
            <a:r>
              <a:rPr lang="en-US" dirty="0"/>
              <a:t>. </a:t>
            </a:r>
            <a:r>
              <a:rPr lang="en-US" dirty="0" smtClean="0"/>
              <a:t>(continued </a:t>
            </a:r>
            <a:r>
              <a:rPr lang="en-US" dirty="0" smtClean="0">
                <a:sym typeface="Wingdings" pitchFamily="2" charset="2"/>
              </a:rPr>
              <a:t>)</a:t>
            </a:r>
            <a:endParaRPr lang="en-US" dirty="0"/>
          </a:p>
          <a:p>
            <a:endParaRPr lang="en-US" dirty="0"/>
          </a:p>
        </p:txBody>
      </p:sp>
    </p:spTree>
    <p:extLst>
      <p:ext uri="{BB962C8B-B14F-4D97-AF65-F5344CB8AC3E}">
        <p14:creationId xmlns:p14="http://schemas.microsoft.com/office/powerpoint/2010/main" val="110553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Roth and </a:t>
            </a:r>
            <a:r>
              <a:rPr lang="en-US" dirty="0" smtClean="0"/>
              <a:t>Rubenstein</a:t>
            </a:r>
            <a:br>
              <a:rPr lang="en-US" dirty="0" smtClean="0"/>
            </a:br>
            <a:r>
              <a:rPr lang="en-US" dirty="0" smtClean="0"/>
              <a:t>Explain</a:t>
            </a:r>
            <a:endParaRPr lang="en-US" dirty="0"/>
          </a:p>
        </p:txBody>
      </p:sp>
      <p:sp>
        <p:nvSpPr>
          <p:cNvPr id="3" name="Content Placeholder 2"/>
          <p:cNvSpPr>
            <a:spLocks noGrp="1"/>
          </p:cNvSpPr>
          <p:nvPr>
            <p:ph idx="1"/>
          </p:nvPr>
        </p:nvSpPr>
        <p:spPr/>
        <p:txBody>
          <a:bodyPr/>
          <a:lstStyle/>
          <a:p>
            <a:r>
              <a:rPr lang="en-US" dirty="0" smtClean="0"/>
              <a:t>“In </a:t>
            </a:r>
            <a:r>
              <a:rPr lang="en-US" dirty="0"/>
              <a:t>their minds, once again it was the Jews who had defeated their beloved land and had, this time, opened the gates to the conquest of their cherished </a:t>
            </a:r>
            <a:r>
              <a:rPr lang="en-US" i="1" dirty="0"/>
              <a:t>Heimat</a:t>
            </a:r>
            <a:r>
              <a:rPr lang="en-US" dirty="0"/>
              <a:t> (homeland) by the barbaric forces of Judeo-Bolshevism.  If they could not defeat this enemy, they could at least vent their hatred and wreak their vengeance on the Jews under their control and do so in the cruelest possible </a:t>
            </a:r>
            <a:r>
              <a:rPr lang="en-US" dirty="0" smtClean="0"/>
              <a:t>way” (211).</a:t>
            </a:r>
            <a:endParaRPr lang="en-US" dirty="0"/>
          </a:p>
        </p:txBody>
      </p:sp>
    </p:spTree>
    <p:extLst>
      <p:ext uri="{BB962C8B-B14F-4D97-AF65-F5344CB8AC3E}">
        <p14:creationId xmlns:p14="http://schemas.microsoft.com/office/powerpoint/2010/main" val="1798476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Roth and Rubenstein Conclude</a:t>
            </a:r>
            <a:endParaRPr lang="en-US" dirty="0"/>
          </a:p>
        </p:txBody>
      </p:sp>
      <p:sp>
        <p:nvSpPr>
          <p:cNvPr id="3" name="Content Placeholder 2"/>
          <p:cNvSpPr>
            <a:spLocks noGrp="1"/>
          </p:cNvSpPr>
          <p:nvPr>
            <p:ph idx="1"/>
          </p:nvPr>
        </p:nvSpPr>
        <p:spPr/>
        <p:txBody>
          <a:bodyPr/>
          <a:lstStyle/>
          <a:p>
            <a:r>
              <a:rPr lang="en-US" dirty="0"/>
              <a:t>“Hitler’s lie that the Jews were responsible for all the ills that had befallen Germany . . . permitted millions of Germans to believe that . . . the annihilation of millions of unarmed men, women, and children was . . . ethically justified. . . . the German people did not follow Hitler primarily because of coercion or fear.  To a genocidal extent, they followed him as full partners until the killing ended” (213). </a:t>
            </a:r>
          </a:p>
        </p:txBody>
      </p:sp>
    </p:spTree>
    <p:extLst>
      <p:ext uri="{BB962C8B-B14F-4D97-AF65-F5344CB8AC3E}">
        <p14:creationId xmlns:p14="http://schemas.microsoft.com/office/powerpoint/2010/main" val="241695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214</TotalTime>
  <Words>6568</Words>
  <Application>Microsoft Office PowerPoint</Application>
  <PresentationFormat>On-screen Show (4:3)</PresentationFormat>
  <Paragraphs>500</Paragraphs>
  <Slides>78</Slides>
  <Notes>78</Notes>
  <HiddenSlides>0</HiddenSlides>
  <MMClips>0</MMClip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Office Theme</vt:lpstr>
      <vt:lpstr>Approaches to Auschwitz Prologue</vt:lpstr>
      <vt:lpstr>The Horst Wessel Song</vt:lpstr>
      <vt:lpstr>Terms</vt:lpstr>
      <vt:lpstr>“Nazis” or “Germans”</vt:lpstr>
      <vt:lpstr>Terms</vt:lpstr>
      <vt:lpstr>Why the focus on the Jews?</vt:lpstr>
      <vt:lpstr>Concepts and Observations</vt:lpstr>
      <vt:lpstr>Concepts and Observations</vt:lpstr>
      <vt:lpstr>Concepts and Observations</vt:lpstr>
      <vt:lpstr>Concepts and Observations</vt:lpstr>
      <vt:lpstr>Concepts and Observations</vt:lpstr>
      <vt:lpstr>Concepts and Observations</vt:lpstr>
      <vt:lpstr>UN Convention on the Prevention and Punishment of Genocide</vt:lpstr>
      <vt:lpstr>Approaches to Auschwitz Chapter 4</vt:lpstr>
      <vt:lpstr>PowerPoint Presentation</vt:lpstr>
      <vt:lpstr>PowerPoint Presentation</vt:lpstr>
      <vt:lpstr>Adolf Hitler</vt:lpstr>
      <vt:lpstr>The Rise of the Nazi Party</vt:lpstr>
      <vt:lpstr>Adolph Hitler and the Rise of  the Nazi Party</vt:lpstr>
      <vt:lpstr>Adolph Hitler and the Rise of  the Nazi Party</vt:lpstr>
      <vt:lpstr>The Rise of the Nazi Party</vt:lpstr>
      <vt:lpstr>The Rise of the Nazi Party</vt:lpstr>
      <vt:lpstr>Conditions that Increased Hatred Towards the Jews</vt:lpstr>
      <vt:lpstr>Terms (from Prologue)</vt:lpstr>
      <vt:lpstr>The Road to the Final Solution</vt:lpstr>
      <vt:lpstr>The Road to the Final Solution</vt:lpstr>
      <vt:lpstr>The Road to the Final Solution</vt:lpstr>
      <vt:lpstr>Approaches to Auschwitz Chapter 5</vt:lpstr>
      <vt:lpstr>“Rational Antisemitism”</vt:lpstr>
      <vt:lpstr>“Rational Antisemitism”</vt:lpstr>
      <vt:lpstr>“Paper Violence”</vt:lpstr>
      <vt:lpstr>“Paper Violence”</vt:lpstr>
      <vt:lpstr>“Paper Violence”</vt:lpstr>
      <vt:lpstr>“Paper Violence”</vt:lpstr>
      <vt:lpstr>Kristallnacht</vt:lpstr>
      <vt:lpstr>The Next Step: Forced Emigration</vt:lpstr>
      <vt:lpstr>The Next Step: Forced Emigration</vt:lpstr>
      <vt:lpstr>Approaches to Auschwitz Chapter 6</vt:lpstr>
      <vt:lpstr>Two Wars</vt:lpstr>
      <vt:lpstr>Two Observations</vt:lpstr>
      <vt:lpstr>Two Terms</vt:lpstr>
      <vt:lpstr>Hitler’s Two Goals</vt:lpstr>
      <vt:lpstr>The Division of Poland</vt:lpstr>
      <vt:lpstr>PowerPoint Presentation</vt:lpstr>
      <vt:lpstr>Ghettoization</vt:lpstr>
      <vt:lpstr>Lodz and Warsaw</vt:lpstr>
      <vt:lpstr>Murder of the Disabled: Aktion T-4</vt:lpstr>
      <vt:lpstr>Murder of the Disabled: The German Medical Community</vt:lpstr>
      <vt:lpstr>The Churches’ Responses</vt:lpstr>
      <vt:lpstr>Approaches to Auschwitz Chapter 7</vt:lpstr>
      <vt:lpstr>Some Terms</vt:lpstr>
      <vt:lpstr>Some Terms</vt:lpstr>
      <vt:lpstr>Some Terms</vt:lpstr>
      <vt:lpstr>PowerPoint Presentation</vt:lpstr>
      <vt:lpstr>Some Terms</vt:lpstr>
      <vt:lpstr>What Did the Wehrmacht Do?</vt:lpstr>
      <vt:lpstr>Examples of the Wehrmacht’s Involvement</vt:lpstr>
      <vt:lpstr>PowerPoint Presentation</vt:lpstr>
      <vt:lpstr>Babi Yar</vt:lpstr>
      <vt:lpstr>The Holocaust by Bullets</vt:lpstr>
      <vt:lpstr>The Killing in the Soviet Union and the Final Solution</vt:lpstr>
      <vt:lpstr>Approaches to Auschwitz Chapter 8</vt:lpstr>
      <vt:lpstr>The Wannsee Conference January 20, 1942</vt:lpstr>
      <vt:lpstr>The Wannsee Conference January 20, 1942</vt:lpstr>
      <vt:lpstr>The Wannsee Conference</vt:lpstr>
      <vt:lpstr>Roth and Rubenstein Conclude</vt:lpstr>
      <vt:lpstr>The Extermination Camps: “Efficient Death”</vt:lpstr>
      <vt:lpstr>PowerPoint Presentation</vt:lpstr>
      <vt:lpstr>Extermination Camps</vt:lpstr>
      <vt:lpstr>Extermination Camps</vt:lpstr>
      <vt:lpstr>Extermination Camps</vt:lpstr>
      <vt:lpstr>Extermination Camps</vt:lpstr>
      <vt:lpstr>Extermination Camps</vt:lpstr>
      <vt:lpstr>Death Marches</vt:lpstr>
      <vt:lpstr>Death Marches</vt:lpstr>
      <vt:lpstr>Roth and Rubenstein Explain</vt:lpstr>
      <vt:lpstr>Roth and Rubenstein Explain</vt:lpstr>
      <vt:lpstr>Roth and Rubenstein Conclude</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7</cp:revision>
  <dcterms:created xsi:type="dcterms:W3CDTF">2019-09-22T14:35:53Z</dcterms:created>
  <dcterms:modified xsi:type="dcterms:W3CDTF">2019-09-22T18:22:10Z</dcterms:modified>
</cp:coreProperties>
</file>